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305925" cy="7019925"/>
  <p:defaultTextStyle>
    <a:defPPr>
      <a:defRPr lang="en-US"/>
    </a:defPPr>
    <a:lvl1pPr algn="l" rtl="0" fontAlgn="base">
      <a:spcBef>
        <a:spcPct val="0"/>
      </a:spcBef>
      <a:spcAft>
        <a:spcPct val="0"/>
      </a:spcAft>
      <a:defRPr sz="7400" kern="1200">
        <a:solidFill>
          <a:schemeClr val="tx1"/>
        </a:solidFill>
        <a:latin typeface="Arial" charset="0"/>
        <a:ea typeface="+mn-ea"/>
        <a:cs typeface="+mn-cs"/>
      </a:defRPr>
    </a:lvl1pPr>
    <a:lvl2pPr marL="457200" algn="l" rtl="0" fontAlgn="base">
      <a:spcBef>
        <a:spcPct val="0"/>
      </a:spcBef>
      <a:spcAft>
        <a:spcPct val="0"/>
      </a:spcAft>
      <a:defRPr sz="7400" kern="1200">
        <a:solidFill>
          <a:schemeClr val="tx1"/>
        </a:solidFill>
        <a:latin typeface="Arial" charset="0"/>
        <a:ea typeface="+mn-ea"/>
        <a:cs typeface="+mn-cs"/>
      </a:defRPr>
    </a:lvl2pPr>
    <a:lvl3pPr marL="914400" algn="l" rtl="0" fontAlgn="base">
      <a:spcBef>
        <a:spcPct val="0"/>
      </a:spcBef>
      <a:spcAft>
        <a:spcPct val="0"/>
      </a:spcAft>
      <a:defRPr sz="7400" kern="1200">
        <a:solidFill>
          <a:schemeClr val="tx1"/>
        </a:solidFill>
        <a:latin typeface="Arial" charset="0"/>
        <a:ea typeface="+mn-ea"/>
        <a:cs typeface="+mn-cs"/>
      </a:defRPr>
    </a:lvl3pPr>
    <a:lvl4pPr marL="1371600" algn="l" rtl="0" fontAlgn="base">
      <a:spcBef>
        <a:spcPct val="0"/>
      </a:spcBef>
      <a:spcAft>
        <a:spcPct val="0"/>
      </a:spcAft>
      <a:defRPr sz="7400" kern="1200">
        <a:solidFill>
          <a:schemeClr val="tx1"/>
        </a:solidFill>
        <a:latin typeface="Arial" charset="0"/>
        <a:ea typeface="+mn-ea"/>
        <a:cs typeface="+mn-cs"/>
      </a:defRPr>
    </a:lvl4pPr>
    <a:lvl5pPr marL="1828800" algn="l" rtl="0" fontAlgn="base">
      <a:spcBef>
        <a:spcPct val="0"/>
      </a:spcBef>
      <a:spcAft>
        <a:spcPct val="0"/>
      </a:spcAft>
      <a:defRPr sz="7400" kern="1200">
        <a:solidFill>
          <a:schemeClr val="tx1"/>
        </a:solidFill>
        <a:latin typeface="Arial" charset="0"/>
        <a:ea typeface="+mn-ea"/>
        <a:cs typeface="+mn-cs"/>
      </a:defRPr>
    </a:lvl5pPr>
    <a:lvl6pPr marL="2286000" algn="l" defTabSz="914400" rtl="0" eaLnBrk="1" latinLnBrk="0" hangingPunct="1">
      <a:defRPr sz="7400" kern="1200">
        <a:solidFill>
          <a:schemeClr val="tx1"/>
        </a:solidFill>
        <a:latin typeface="Arial" charset="0"/>
        <a:ea typeface="+mn-ea"/>
        <a:cs typeface="+mn-cs"/>
      </a:defRPr>
    </a:lvl6pPr>
    <a:lvl7pPr marL="2743200" algn="l" defTabSz="914400" rtl="0" eaLnBrk="1" latinLnBrk="0" hangingPunct="1">
      <a:defRPr sz="7400" kern="1200">
        <a:solidFill>
          <a:schemeClr val="tx1"/>
        </a:solidFill>
        <a:latin typeface="Arial" charset="0"/>
        <a:ea typeface="+mn-ea"/>
        <a:cs typeface="+mn-cs"/>
      </a:defRPr>
    </a:lvl7pPr>
    <a:lvl8pPr marL="3200400" algn="l" defTabSz="914400" rtl="0" eaLnBrk="1" latinLnBrk="0" hangingPunct="1">
      <a:defRPr sz="7400" kern="1200">
        <a:solidFill>
          <a:schemeClr val="tx1"/>
        </a:solidFill>
        <a:latin typeface="Arial" charset="0"/>
        <a:ea typeface="+mn-ea"/>
        <a:cs typeface="+mn-cs"/>
      </a:defRPr>
    </a:lvl8pPr>
    <a:lvl9pPr marL="3657600" algn="l" defTabSz="914400" rtl="0" eaLnBrk="1" latinLnBrk="0" hangingPunct="1">
      <a:defRPr sz="7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0431"/>
    <a:srgbClr val="001E78"/>
    <a:srgbClr val="FFFF99"/>
    <a:srgbClr val="3399FF"/>
    <a:srgbClr val="0000FF"/>
    <a:srgbClr val="008000"/>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115" autoAdjust="0"/>
  </p:normalViewPr>
  <p:slideViewPr>
    <p:cSldViewPr snapToGrid="0">
      <p:cViewPr>
        <p:scale>
          <a:sx n="30" d="100"/>
          <a:sy n="30" d="100"/>
        </p:scale>
        <p:origin x="-798" y="45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4031550" cy="350445"/>
          </a:xfrm>
          <a:prstGeom prst="rect">
            <a:avLst/>
          </a:prstGeom>
          <a:noFill/>
          <a:ln w="9525">
            <a:noFill/>
            <a:miter lim="800000"/>
            <a:headEnd/>
            <a:tailEnd/>
          </a:ln>
        </p:spPr>
        <p:txBody>
          <a:bodyPr vert="horz" wrap="square" lIns="100207" tIns="50104" rIns="100207" bIns="50104" numCol="1" anchor="t" anchorCtr="0" compatLnSpc="1">
            <a:prstTxWarp prst="textNoShape">
              <a:avLst/>
            </a:prstTxWarp>
          </a:bodyPr>
          <a:lstStyle>
            <a:lvl1pPr algn="l">
              <a:defRPr sz="1300"/>
            </a:lvl1pPr>
          </a:lstStyle>
          <a:p>
            <a:pPr>
              <a:defRPr/>
            </a:pPr>
            <a:endParaRPr lang="en-US" dirty="0"/>
          </a:p>
        </p:txBody>
      </p:sp>
      <p:sp>
        <p:nvSpPr>
          <p:cNvPr id="3" name="Date Placeholder 2"/>
          <p:cNvSpPr>
            <a:spLocks noGrp="1"/>
          </p:cNvSpPr>
          <p:nvPr>
            <p:ph type="dt" sz="quarter" idx="1"/>
          </p:nvPr>
        </p:nvSpPr>
        <p:spPr bwMode="auto">
          <a:xfrm>
            <a:off x="5271830" y="1"/>
            <a:ext cx="4031550" cy="350445"/>
          </a:xfrm>
          <a:prstGeom prst="rect">
            <a:avLst/>
          </a:prstGeom>
          <a:noFill/>
          <a:ln w="9525">
            <a:noFill/>
            <a:miter lim="800000"/>
            <a:headEnd/>
            <a:tailEnd/>
          </a:ln>
        </p:spPr>
        <p:txBody>
          <a:bodyPr vert="horz" wrap="square" lIns="100207" tIns="50104" rIns="100207" bIns="50104" numCol="1" anchor="t" anchorCtr="0" compatLnSpc="1">
            <a:prstTxWarp prst="textNoShape">
              <a:avLst/>
            </a:prstTxWarp>
          </a:bodyPr>
          <a:lstStyle>
            <a:lvl1pPr algn="r">
              <a:defRPr sz="1300" smtClean="0"/>
            </a:lvl1pPr>
          </a:lstStyle>
          <a:p>
            <a:pPr>
              <a:defRPr/>
            </a:pPr>
            <a:fld id="{EBA34336-E260-4706-9F25-4E7D006CE131}" type="datetimeFigureOut">
              <a:rPr lang="en-US"/>
              <a:pPr>
                <a:defRPr/>
              </a:pPr>
              <a:t>3/28/2012</a:t>
            </a:fld>
            <a:endParaRPr lang="en-US" dirty="0"/>
          </a:p>
        </p:txBody>
      </p:sp>
      <p:sp>
        <p:nvSpPr>
          <p:cNvPr id="4" name="Footer Placeholder 3"/>
          <p:cNvSpPr>
            <a:spLocks noGrp="1"/>
          </p:cNvSpPr>
          <p:nvPr>
            <p:ph type="ftr" sz="quarter" idx="2"/>
          </p:nvPr>
        </p:nvSpPr>
        <p:spPr bwMode="auto">
          <a:xfrm>
            <a:off x="1" y="6668256"/>
            <a:ext cx="4031550" cy="350445"/>
          </a:xfrm>
          <a:prstGeom prst="rect">
            <a:avLst/>
          </a:prstGeom>
          <a:noFill/>
          <a:ln w="9525">
            <a:noFill/>
            <a:miter lim="800000"/>
            <a:headEnd/>
            <a:tailEnd/>
          </a:ln>
        </p:spPr>
        <p:txBody>
          <a:bodyPr vert="horz" wrap="square" lIns="100207" tIns="50104" rIns="100207" bIns="50104" numCol="1" anchor="b" anchorCtr="0" compatLnSpc="1">
            <a:prstTxWarp prst="textNoShape">
              <a:avLst/>
            </a:prstTxWarp>
          </a:bodyPr>
          <a:lstStyle>
            <a:lvl1pPr algn="l">
              <a:defRPr sz="1300"/>
            </a:lvl1pPr>
          </a:lstStyle>
          <a:p>
            <a:pPr>
              <a:defRPr/>
            </a:pPr>
            <a:endParaRPr lang="en-US" dirty="0"/>
          </a:p>
        </p:txBody>
      </p:sp>
      <p:sp>
        <p:nvSpPr>
          <p:cNvPr id="5" name="Slide Number Placeholder 4"/>
          <p:cNvSpPr>
            <a:spLocks noGrp="1"/>
          </p:cNvSpPr>
          <p:nvPr>
            <p:ph type="sldNum" sz="quarter" idx="3"/>
          </p:nvPr>
        </p:nvSpPr>
        <p:spPr bwMode="auto">
          <a:xfrm>
            <a:off x="5271830" y="6668256"/>
            <a:ext cx="4031550" cy="350445"/>
          </a:xfrm>
          <a:prstGeom prst="rect">
            <a:avLst/>
          </a:prstGeom>
          <a:noFill/>
          <a:ln w="9525">
            <a:noFill/>
            <a:miter lim="800000"/>
            <a:headEnd/>
            <a:tailEnd/>
          </a:ln>
        </p:spPr>
        <p:txBody>
          <a:bodyPr vert="horz" wrap="square" lIns="100207" tIns="50104" rIns="100207" bIns="50104" numCol="1" anchor="b" anchorCtr="0" compatLnSpc="1">
            <a:prstTxWarp prst="textNoShape">
              <a:avLst/>
            </a:prstTxWarp>
          </a:bodyPr>
          <a:lstStyle>
            <a:lvl1pPr algn="r">
              <a:defRPr sz="1300" smtClean="0"/>
            </a:lvl1pPr>
          </a:lstStyle>
          <a:p>
            <a:pPr>
              <a:defRPr/>
            </a:pPr>
            <a:fld id="{2A6F53F0-30B0-44CD-9095-52E5B2DD6E0E}" type="slidenum">
              <a:rPr lang="en-US"/>
              <a:pPr>
                <a:defRPr/>
              </a:pPr>
              <a:t>‹#›</a:t>
            </a:fld>
            <a:endParaRPr lang="en-US" dirty="0"/>
          </a:p>
        </p:txBody>
      </p:sp>
    </p:spTree>
    <p:extLst>
      <p:ext uri="{BB962C8B-B14F-4D97-AF65-F5344CB8AC3E}">
        <p14:creationId xmlns:p14="http://schemas.microsoft.com/office/powerpoint/2010/main" val="1754733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3272" cy="351573"/>
          </a:xfrm>
          <a:prstGeom prst="rect">
            <a:avLst/>
          </a:prstGeom>
        </p:spPr>
        <p:txBody>
          <a:bodyPr vert="horz" lIns="100218" tIns="50109" rIns="100218" bIns="50109" rtlCol="0"/>
          <a:lstStyle>
            <a:lvl1pPr algn="l">
              <a:defRPr sz="1300"/>
            </a:lvl1pPr>
          </a:lstStyle>
          <a:p>
            <a:endParaRPr lang="en-US" dirty="0"/>
          </a:p>
        </p:txBody>
      </p:sp>
      <p:sp>
        <p:nvSpPr>
          <p:cNvPr id="3" name="Date Placeholder 2"/>
          <p:cNvSpPr>
            <a:spLocks noGrp="1"/>
          </p:cNvSpPr>
          <p:nvPr>
            <p:ph type="dt" idx="1"/>
          </p:nvPr>
        </p:nvSpPr>
        <p:spPr>
          <a:xfrm>
            <a:off x="5271029" y="1"/>
            <a:ext cx="4033271" cy="351573"/>
          </a:xfrm>
          <a:prstGeom prst="rect">
            <a:avLst/>
          </a:prstGeom>
        </p:spPr>
        <p:txBody>
          <a:bodyPr vert="horz" lIns="100218" tIns="50109" rIns="100218" bIns="50109" rtlCol="0"/>
          <a:lstStyle>
            <a:lvl1pPr algn="r">
              <a:defRPr sz="1300"/>
            </a:lvl1pPr>
          </a:lstStyle>
          <a:p>
            <a:fld id="{DE27763E-AC68-4E96-A769-1FA686533F8B}" type="datetimeFigureOut">
              <a:rPr lang="en-US" smtClean="0"/>
              <a:t>3/28/2012</a:t>
            </a:fld>
            <a:endParaRPr lang="en-US" dirty="0"/>
          </a:p>
        </p:txBody>
      </p:sp>
      <p:sp>
        <p:nvSpPr>
          <p:cNvPr id="4" name="Slide Image Placeholder 3"/>
          <p:cNvSpPr>
            <a:spLocks noGrp="1" noRot="1" noChangeAspect="1"/>
          </p:cNvSpPr>
          <p:nvPr>
            <p:ph type="sldImg" idx="2"/>
          </p:nvPr>
        </p:nvSpPr>
        <p:spPr>
          <a:xfrm>
            <a:off x="2898775" y="527050"/>
            <a:ext cx="3508375" cy="2632075"/>
          </a:xfrm>
          <a:prstGeom prst="rect">
            <a:avLst/>
          </a:prstGeom>
          <a:noFill/>
          <a:ln w="12700">
            <a:solidFill>
              <a:prstClr val="black"/>
            </a:solidFill>
          </a:ln>
        </p:spPr>
        <p:txBody>
          <a:bodyPr vert="horz" lIns="100218" tIns="50109" rIns="100218" bIns="50109" rtlCol="0" anchor="ctr"/>
          <a:lstStyle/>
          <a:p>
            <a:endParaRPr lang="en-US" dirty="0"/>
          </a:p>
        </p:txBody>
      </p:sp>
      <p:sp>
        <p:nvSpPr>
          <p:cNvPr id="5" name="Notes Placeholder 4"/>
          <p:cNvSpPr>
            <a:spLocks noGrp="1"/>
          </p:cNvSpPr>
          <p:nvPr>
            <p:ph type="body" sz="quarter" idx="3"/>
          </p:nvPr>
        </p:nvSpPr>
        <p:spPr>
          <a:xfrm>
            <a:off x="930756" y="3335137"/>
            <a:ext cx="7444414" cy="3158390"/>
          </a:xfrm>
          <a:prstGeom prst="rect">
            <a:avLst/>
          </a:prstGeom>
        </p:spPr>
        <p:txBody>
          <a:bodyPr vert="horz" lIns="100218" tIns="50109" rIns="100218" bIns="501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68354"/>
            <a:ext cx="4033272" cy="349651"/>
          </a:xfrm>
          <a:prstGeom prst="rect">
            <a:avLst/>
          </a:prstGeom>
        </p:spPr>
        <p:txBody>
          <a:bodyPr vert="horz" lIns="100218" tIns="50109" rIns="100218" bIns="50109" rtlCol="0" anchor="b"/>
          <a:lstStyle>
            <a:lvl1pPr algn="l">
              <a:defRPr sz="1300"/>
            </a:lvl1pPr>
          </a:lstStyle>
          <a:p>
            <a:endParaRPr lang="en-US" dirty="0"/>
          </a:p>
        </p:txBody>
      </p:sp>
      <p:sp>
        <p:nvSpPr>
          <p:cNvPr id="7" name="Slide Number Placeholder 6"/>
          <p:cNvSpPr>
            <a:spLocks noGrp="1"/>
          </p:cNvSpPr>
          <p:nvPr>
            <p:ph type="sldNum" sz="quarter" idx="5"/>
          </p:nvPr>
        </p:nvSpPr>
        <p:spPr>
          <a:xfrm>
            <a:off x="5271029" y="6668354"/>
            <a:ext cx="4033271" cy="349651"/>
          </a:xfrm>
          <a:prstGeom prst="rect">
            <a:avLst/>
          </a:prstGeom>
        </p:spPr>
        <p:txBody>
          <a:bodyPr vert="horz" lIns="100218" tIns="50109" rIns="100218" bIns="50109" rtlCol="0" anchor="b"/>
          <a:lstStyle>
            <a:lvl1pPr algn="r">
              <a:defRPr sz="1300"/>
            </a:lvl1pPr>
          </a:lstStyle>
          <a:p>
            <a:fld id="{1F6D18AD-844A-4DAD-8A2B-D8523438B306}" type="slidenum">
              <a:rPr lang="en-US" smtClean="0"/>
              <a:t>‹#›</a:t>
            </a:fld>
            <a:endParaRPr lang="en-US" dirty="0"/>
          </a:p>
        </p:txBody>
      </p:sp>
    </p:spTree>
    <p:extLst>
      <p:ext uri="{BB962C8B-B14F-4D97-AF65-F5344CB8AC3E}">
        <p14:creationId xmlns:p14="http://schemas.microsoft.com/office/powerpoint/2010/main" val="235170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6D18AD-844A-4DAD-8A2B-D8523438B306}" type="slidenum">
              <a:rPr lang="en-US" smtClean="0"/>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6816725"/>
            <a:ext cx="37306250" cy="47053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2436475"/>
            <a:ext cx="30724475" cy="56070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625C6BA-9548-4869-B86E-BF9D9D144D6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EF5D2FB4-AAF2-43B0-BBE2-F5C993E5FD3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877888"/>
            <a:ext cx="9875837" cy="187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877888"/>
            <a:ext cx="29475113" cy="187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486144E-2DFC-4D9A-BEA2-DBC66971272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AB5C3E3-2A62-46F3-8EE8-44676657ADD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14101763"/>
            <a:ext cx="37307838" cy="43592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9301163"/>
            <a:ext cx="37307838" cy="4800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58E38D1-0EA2-4D44-B171-8C254C7FAF2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5119688"/>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5119688"/>
            <a:ext cx="19675475" cy="144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4500C235-9619-4176-B515-2EF8CA09E4D6}"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9475"/>
            <a:ext cx="3950335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4911725"/>
            <a:ext cx="19392900"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6959600"/>
            <a:ext cx="19392900"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4911725"/>
            <a:ext cx="19400837"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6959600"/>
            <a:ext cx="19400837"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C9951E03-CEC2-4AD0-960A-180806F60991}"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7CB90211-F4FB-4A3B-B4C9-ABCD962BD714}"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531689E-AFBC-44A9-8BEA-256E19F46C6C}"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873125"/>
            <a:ext cx="14439900" cy="37195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873125"/>
            <a:ext cx="245364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4592638"/>
            <a:ext cx="14439900"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8D7D1ED-B6D0-4F63-A99E-2B9BC7DB6E7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15362238"/>
            <a:ext cx="26335037" cy="181292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1960563"/>
            <a:ext cx="26335037"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2663" y="17175163"/>
            <a:ext cx="26335037"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301BC08A-24CD-4A43-952D-73F7404D8BA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6038"/>
            <a:ext cx="39503350" cy="5486400"/>
          </a:xfrm>
          <a:prstGeom prst="rect">
            <a:avLst/>
          </a:prstGeom>
          <a:noFill/>
          <a:ln w="9525">
            <a:noFill/>
            <a:miter lim="800000"/>
            <a:headEnd/>
            <a:tailEnd/>
          </a:ln>
        </p:spPr>
        <p:txBody>
          <a:bodyPr vert="horz" wrap="square" lIns="376206" tIns="188103" rIns="376206" bIns="18810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78738"/>
            <a:ext cx="39503350" cy="21726525"/>
          </a:xfrm>
          <a:prstGeom prst="rect">
            <a:avLst/>
          </a:prstGeom>
          <a:noFill/>
          <a:ln w="9525">
            <a:noFill/>
            <a:miter lim="800000"/>
            <a:headEnd/>
            <a:tailEnd/>
          </a:ln>
        </p:spPr>
        <p:txBody>
          <a:bodyPr vert="horz" wrap="square" lIns="376206" tIns="188103" rIns="376206" bIns="1881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a:noFill/>
          </a:ln>
          <a:effectLst/>
          <a:extLst/>
        </p:spPr>
        <p:txBody>
          <a:bodyPr vert="horz" wrap="square" lIns="376206" tIns="188103" rIns="376206" bIns="188103" numCol="1" anchor="t" anchorCtr="0" compatLnSpc="1">
            <a:prstTxWarp prst="textNoShape">
              <a:avLst/>
            </a:prstTxWarp>
          </a:bodyPr>
          <a:lstStyle>
            <a:lvl1pPr>
              <a:defRPr sz="5800"/>
            </a:lvl1pPr>
          </a:lstStyle>
          <a:p>
            <a:endParaRPr lang="en-US" dirty="0"/>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a:noFill/>
          </a:ln>
          <a:effectLst/>
          <a:extLst/>
        </p:spPr>
        <p:txBody>
          <a:bodyPr vert="horz" wrap="square" lIns="376206" tIns="188103" rIns="376206" bIns="188103" numCol="1" anchor="t" anchorCtr="0" compatLnSpc="1">
            <a:prstTxWarp prst="textNoShape">
              <a:avLst/>
            </a:prstTxWarp>
          </a:bodyPr>
          <a:lstStyle>
            <a:lvl1pPr algn="ctr">
              <a:defRPr sz="5800"/>
            </a:lvl1pPr>
          </a:lstStyle>
          <a:p>
            <a:endParaRPr lang="en-US" dirty="0"/>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a:noFill/>
          </a:ln>
          <a:effectLst/>
          <a:extLst/>
        </p:spPr>
        <p:txBody>
          <a:bodyPr vert="horz" wrap="square" lIns="376206" tIns="188103" rIns="376206" bIns="188103" numCol="1" anchor="t" anchorCtr="0" compatLnSpc="1">
            <a:prstTxWarp prst="textNoShape">
              <a:avLst/>
            </a:prstTxWarp>
          </a:bodyPr>
          <a:lstStyle>
            <a:lvl1pPr algn="r">
              <a:defRPr sz="5800"/>
            </a:lvl1pPr>
          </a:lstStyle>
          <a:p>
            <a:fld id="{3B0AB4F2-A40C-45E1-9553-3EAD0BD5A2F0}"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762375" rtl="0" eaLnBrk="0" fontAlgn="base" hangingPunct="0">
        <a:spcBef>
          <a:spcPct val="0"/>
        </a:spcBef>
        <a:spcAft>
          <a:spcPct val="0"/>
        </a:spcAft>
        <a:defRPr sz="18100">
          <a:solidFill>
            <a:schemeClr val="tx2"/>
          </a:solidFill>
          <a:latin typeface="+mj-lt"/>
          <a:ea typeface="+mj-ea"/>
          <a:cs typeface="+mj-cs"/>
        </a:defRPr>
      </a:lvl1pPr>
      <a:lvl2pPr algn="ctr" defTabSz="3762375" rtl="0" eaLnBrk="0" fontAlgn="base" hangingPunct="0">
        <a:spcBef>
          <a:spcPct val="0"/>
        </a:spcBef>
        <a:spcAft>
          <a:spcPct val="0"/>
        </a:spcAft>
        <a:defRPr sz="18100">
          <a:solidFill>
            <a:schemeClr val="tx2"/>
          </a:solidFill>
          <a:latin typeface="Arial" charset="0"/>
        </a:defRPr>
      </a:lvl2pPr>
      <a:lvl3pPr algn="ctr" defTabSz="3762375" rtl="0" eaLnBrk="0" fontAlgn="base" hangingPunct="0">
        <a:spcBef>
          <a:spcPct val="0"/>
        </a:spcBef>
        <a:spcAft>
          <a:spcPct val="0"/>
        </a:spcAft>
        <a:defRPr sz="18100">
          <a:solidFill>
            <a:schemeClr val="tx2"/>
          </a:solidFill>
          <a:latin typeface="Arial" charset="0"/>
        </a:defRPr>
      </a:lvl3pPr>
      <a:lvl4pPr algn="ctr" defTabSz="3762375" rtl="0" eaLnBrk="0" fontAlgn="base" hangingPunct="0">
        <a:spcBef>
          <a:spcPct val="0"/>
        </a:spcBef>
        <a:spcAft>
          <a:spcPct val="0"/>
        </a:spcAft>
        <a:defRPr sz="18100">
          <a:solidFill>
            <a:schemeClr val="tx2"/>
          </a:solidFill>
          <a:latin typeface="Arial" charset="0"/>
        </a:defRPr>
      </a:lvl4pPr>
      <a:lvl5pPr algn="ctr" defTabSz="3762375" rtl="0" eaLnBrk="0" fontAlgn="base" hangingPunct="0">
        <a:spcBef>
          <a:spcPct val="0"/>
        </a:spcBef>
        <a:spcAft>
          <a:spcPct val="0"/>
        </a:spcAft>
        <a:defRPr sz="18100">
          <a:solidFill>
            <a:schemeClr val="tx2"/>
          </a:solidFill>
          <a:latin typeface="Arial" charset="0"/>
        </a:defRPr>
      </a:lvl5pPr>
      <a:lvl6pPr marL="457200" algn="ctr" defTabSz="3762375" rtl="0" fontAlgn="base">
        <a:spcBef>
          <a:spcPct val="0"/>
        </a:spcBef>
        <a:spcAft>
          <a:spcPct val="0"/>
        </a:spcAft>
        <a:defRPr sz="18100">
          <a:solidFill>
            <a:schemeClr val="tx2"/>
          </a:solidFill>
          <a:latin typeface="Arial" charset="0"/>
        </a:defRPr>
      </a:lvl6pPr>
      <a:lvl7pPr marL="914400" algn="ctr" defTabSz="3762375" rtl="0" fontAlgn="base">
        <a:spcBef>
          <a:spcPct val="0"/>
        </a:spcBef>
        <a:spcAft>
          <a:spcPct val="0"/>
        </a:spcAft>
        <a:defRPr sz="18100">
          <a:solidFill>
            <a:schemeClr val="tx2"/>
          </a:solidFill>
          <a:latin typeface="Arial" charset="0"/>
        </a:defRPr>
      </a:lvl7pPr>
      <a:lvl8pPr marL="1371600" algn="ctr" defTabSz="3762375" rtl="0" fontAlgn="base">
        <a:spcBef>
          <a:spcPct val="0"/>
        </a:spcBef>
        <a:spcAft>
          <a:spcPct val="0"/>
        </a:spcAft>
        <a:defRPr sz="18100">
          <a:solidFill>
            <a:schemeClr val="tx2"/>
          </a:solidFill>
          <a:latin typeface="Arial" charset="0"/>
        </a:defRPr>
      </a:lvl8pPr>
      <a:lvl9pPr marL="1828800" algn="ctr" defTabSz="3762375" rtl="0" fontAlgn="base">
        <a:spcBef>
          <a:spcPct val="0"/>
        </a:spcBef>
        <a:spcAft>
          <a:spcPct val="0"/>
        </a:spcAft>
        <a:defRPr sz="18100">
          <a:solidFill>
            <a:schemeClr val="tx2"/>
          </a:solidFill>
          <a:latin typeface="Arial" charset="0"/>
        </a:defRPr>
      </a:lvl9pPr>
    </p:titleStyle>
    <p:bodyStyle>
      <a:lvl1pPr marL="1411288" indent="-1411288"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800">
          <a:solidFill>
            <a:schemeClr val="tx1"/>
          </a:solidFill>
          <a:latin typeface="+mn-lt"/>
        </a:defRPr>
      </a:lvl3pPr>
      <a:lvl4pPr marL="6583363" indent="-941388" algn="l" defTabSz="3762375" rtl="0" eaLnBrk="0" fontAlgn="base" hangingPunct="0">
        <a:spcBef>
          <a:spcPct val="20000"/>
        </a:spcBef>
        <a:spcAft>
          <a:spcPct val="0"/>
        </a:spcAft>
        <a:buChar char="–"/>
        <a:defRPr sz="8200">
          <a:solidFill>
            <a:schemeClr val="tx1"/>
          </a:solidFill>
          <a:latin typeface="+mn-lt"/>
        </a:defRPr>
      </a:lvl4pPr>
      <a:lvl5pPr marL="8464550" indent="-939800" algn="l" defTabSz="3762375" rtl="0" eaLnBrk="0" fontAlgn="base" hangingPunct="0">
        <a:spcBef>
          <a:spcPct val="20000"/>
        </a:spcBef>
        <a:spcAft>
          <a:spcPct val="0"/>
        </a:spcAft>
        <a:buChar char="»"/>
        <a:defRPr sz="8200">
          <a:solidFill>
            <a:schemeClr val="tx1"/>
          </a:solidFill>
          <a:latin typeface="+mn-lt"/>
        </a:defRPr>
      </a:lvl5pPr>
      <a:lvl6pPr marL="8921750" indent="-939800" algn="l" defTabSz="3762375" rtl="0" fontAlgn="base">
        <a:spcBef>
          <a:spcPct val="20000"/>
        </a:spcBef>
        <a:spcAft>
          <a:spcPct val="0"/>
        </a:spcAft>
        <a:buChar char="»"/>
        <a:defRPr sz="8200">
          <a:solidFill>
            <a:schemeClr val="tx1"/>
          </a:solidFill>
          <a:latin typeface="+mn-lt"/>
        </a:defRPr>
      </a:lvl6pPr>
      <a:lvl7pPr marL="9378950" indent="-939800" algn="l" defTabSz="3762375" rtl="0" fontAlgn="base">
        <a:spcBef>
          <a:spcPct val="20000"/>
        </a:spcBef>
        <a:spcAft>
          <a:spcPct val="0"/>
        </a:spcAft>
        <a:buChar char="»"/>
        <a:defRPr sz="8200">
          <a:solidFill>
            <a:schemeClr val="tx1"/>
          </a:solidFill>
          <a:latin typeface="+mn-lt"/>
        </a:defRPr>
      </a:lvl7pPr>
      <a:lvl8pPr marL="9836150" indent="-939800" algn="l" defTabSz="3762375" rtl="0" fontAlgn="base">
        <a:spcBef>
          <a:spcPct val="20000"/>
        </a:spcBef>
        <a:spcAft>
          <a:spcPct val="0"/>
        </a:spcAft>
        <a:buChar char="»"/>
        <a:defRPr sz="8200">
          <a:solidFill>
            <a:schemeClr val="tx1"/>
          </a:solidFill>
          <a:latin typeface="+mn-lt"/>
        </a:defRPr>
      </a:lvl8pPr>
      <a:lvl9pPr marL="10293350" indent="-939800"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2.png"/><Relationship Id="rId3" Type="http://schemas.openxmlformats.org/officeDocument/2006/relationships/image" Target="../media/image1.png"/><Relationship Id="rId21" Type="http://schemas.microsoft.com/office/2007/relationships/hdphoto" Target="../media/hdphoto2.wdp"/><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14.jpeg"/><Relationship Id="rId25" Type="http://schemas.openxmlformats.org/officeDocument/2006/relationships/image" Target="../media/image21.png"/><Relationship Id="rId33"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13.gif"/><Relationship Id="rId20" Type="http://schemas.openxmlformats.org/officeDocument/2006/relationships/image" Target="../media/image17.png"/><Relationship Id="rId29"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0.tiff"/><Relationship Id="rId32" Type="http://schemas.openxmlformats.org/officeDocument/2006/relationships/image" Target="../media/image27.jpeg"/><Relationship Id="rId5" Type="http://schemas.openxmlformats.org/officeDocument/2006/relationships/image" Target="../media/image3.png"/><Relationship Id="rId15" Type="http://schemas.openxmlformats.org/officeDocument/2006/relationships/image" Target="../media/image12.gif"/><Relationship Id="rId23" Type="http://schemas.openxmlformats.org/officeDocument/2006/relationships/image" Target="../media/image19.png"/><Relationship Id="rId28" Type="http://schemas.openxmlformats.org/officeDocument/2006/relationships/image" Target="../media/image23.png"/><Relationship Id="rId10" Type="http://schemas.openxmlformats.org/officeDocument/2006/relationships/image" Target="../media/image8.png"/><Relationship Id="rId19" Type="http://schemas.openxmlformats.org/officeDocument/2006/relationships/image" Target="../media/image16.png"/><Relationship Id="rId31" Type="http://schemas.openxmlformats.org/officeDocument/2006/relationships/image" Target="../media/image26.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gif"/><Relationship Id="rId22" Type="http://schemas.openxmlformats.org/officeDocument/2006/relationships/image" Target="../media/image18.png"/><Relationship Id="rId27" Type="http://schemas.openxmlformats.org/officeDocument/2006/relationships/image" Target="../media/image157.pdf"/><Relationship Id="rId30"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3"/>
          <p:cNvSpPr>
            <a:spLocks noChangeArrowheads="1"/>
          </p:cNvSpPr>
          <p:nvPr/>
        </p:nvSpPr>
        <p:spPr bwMode="auto">
          <a:xfrm>
            <a:off x="33532763" y="26624880"/>
            <a:ext cx="10358437" cy="822960"/>
          </a:xfrm>
          <a:prstGeom prst="rect">
            <a:avLst/>
          </a:prstGeom>
          <a:solidFill>
            <a:srgbClr val="B60431"/>
          </a:solidFill>
          <a:ln w="9525">
            <a:noFill/>
            <a:miter lim="800000"/>
            <a:headEnd/>
            <a:tailEnd/>
          </a:ln>
        </p:spPr>
        <p:txBody>
          <a:bodyPr wrap="none" lIns="109728" tIns="54864" rIns="109728" bIns="54864" anchor="ctr"/>
          <a:lstStyle/>
          <a:p>
            <a:pPr algn="ctr" defTabSz="3762375"/>
            <a:r>
              <a:rPr lang="en-US" sz="4100" b="1" dirty="0">
                <a:solidFill>
                  <a:schemeClr val="bg1"/>
                </a:solidFill>
              </a:rPr>
              <a:t>Acknowledgement of funding</a:t>
            </a:r>
          </a:p>
        </p:txBody>
      </p:sp>
      <p:pic>
        <p:nvPicPr>
          <p:cNvPr id="14338" name="Picture 182" descr="cornerBL"/>
          <p:cNvPicPr>
            <a:picLocks noChangeAspect="1" noChangeArrowheads="1"/>
          </p:cNvPicPr>
          <p:nvPr/>
        </p:nvPicPr>
        <p:blipFill>
          <a:blip r:embed="rId3" cstate="print"/>
          <a:srcRect/>
          <a:stretch>
            <a:fillRect/>
          </a:stretch>
        </p:blipFill>
        <p:spPr bwMode="auto">
          <a:xfrm>
            <a:off x="36703000" y="24811038"/>
            <a:ext cx="7264400" cy="8221662"/>
          </a:xfrm>
          <a:prstGeom prst="rect">
            <a:avLst/>
          </a:prstGeom>
          <a:noFill/>
          <a:ln w="9525">
            <a:noFill/>
            <a:miter lim="800000"/>
            <a:headEnd/>
            <a:tailEnd/>
          </a:ln>
        </p:spPr>
      </p:pic>
      <p:pic>
        <p:nvPicPr>
          <p:cNvPr id="14339" name="Picture 182" descr="cornerBL"/>
          <p:cNvPicPr>
            <a:picLocks noChangeAspect="1" noChangeArrowheads="1"/>
          </p:cNvPicPr>
          <p:nvPr/>
        </p:nvPicPr>
        <p:blipFill>
          <a:blip r:embed="rId4" cstate="print"/>
          <a:srcRect l="131" b="435"/>
          <a:stretch>
            <a:fillRect/>
          </a:stretch>
        </p:blipFill>
        <p:spPr bwMode="auto">
          <a:xfrm>
            <a:off x="0" y="24788813"/>
            <a:ext cx="7254875" cy="8186737"/>
          </a:xfrm>
          <a:prstGeom prst="rect">
            <a:avLst/>
          </a:prstGeom>
          <a:noFill/>
          <a:ln w="9525">
            <a:noFill/>
            <a:miter lim="800000"/>
            <a:headEnd/>
            <a:tailEnd/>
          </a:ln>
        </p:spPr>
      </p:pic>
      <p:sp>
        <p:nvSpPr>
          <p:cNvPr id="2052" name="Rectangle 4"/>
          <p:cNvSpPr>
            <a:spLocks noChangeArrowheads="1"/>
          </p:cNvSpPr>
          <p:nvPr/>
        </p:nvSpPr>
        <p:spPr bwMode="auto">
          <a:xfrm>
            <a:off x="0" y="0"/>
            <a:ext cx="43891200" cy="3886200"/>
          </a:xfrm>
          <a:prstGeom prst="rect">
            <a:avLst/>
          </a:prstGeom>
          <a:solidFill>
            <a:srgbClr val="B60431"/>
          </a:solidFill>
          <a:ln w="9525">
            <a:solidFill>
              <a:srgbClr val="B60431"/>
            </a:solidFill>
            <a:miter lim="800000"/>
            <a:headEnd/>
            <a:tailEnd/>
          </a:ln>
          <a:effectLst/>
        </p:spPr>
        <p:txBody>
          <a:bodyPr lIns="109728" tIns="54864" rIns="109728" bIns="54864" anchor="ctr"/>
          <a:lstStyle/>
          <a:p>
            <a:pPr algn="ctr"/>
            <a:r>
              <a:rPr lang="en-US" sz="7800" b="1" dirty="0">
                <a:solidFill>
                  <a:srgbClr val="FFFFFF"/>
                </a:solidFill>
                <a:effectLst>
                  <a:outerShdw blurRad="38100" dist="38100" dir="2700000" algn="tl">
                    <a:srgbClr val="000000"/>
                  </a:outerShdw>
                </a:effectLst>
                <a:latin typeface="Verdana" pitchFamily="34" charset="0"/>
              </a:rPr>
              <a:t>      	</a:t>
            </a:r>
            <a:r>
              <a:rPr lang="en-US" sz="7800" b="1" dirty="0" smtClean="0">
                <a:solidFill>
                  <a:srgbClr val="FFFFFF"/>
                </a:solidFill>
                <a:effectLst>
                  <a:outerShdw blurRad="38100" dist="38100" dir="2700000" algn="tl">
                    <a:srgbClr val="000000"/>
                  </a:outerShdw>
                </a:effectLst>
                <a:latin typeface="Verdana" pitchFamily="34" charset="0"/>
              </a:rPr>
              <a:t>	</a:t>
            </a:r>
            <a:r>
              <a:rPr lang="en-US" sz="5600" b="1" dirty="0" smtClean="0">
                <a:solidFill>
                  <a:schemeClr val="bg1"/>
                </a:solidFill>
              </a:rPr>
              <a:t>Regulator </a:t>
            </a:r>
            <a:r>
              <a:rPr lang="en-US" sz="5600" b="1" dirty="0">
                <a:solidFill>
                  <a:schemeClr val="bg1"/>
                </a:solidFill>
              </a:rPr>
              <a:t>of G-protein signaling </a:t>
            </a:r>
            <a:r>
              <a:rPr lang="en-US" sz="5600" b="1" dirty="0" smtClean="0">
                <a:solidFill>
                  <a:schemeClr val="bg1"/>
                </a:solidFill>
              </a:rPr>
              <a:t>5 </a:t>
            </a:r>
            <a:r>
              <a:rPr lang="en-US" sz="5600" b="1" dirty="0">
                <a:solidFill>
                  <a:schemeClr val="bg1"/>
                </a:solidFill>
              </a:rPr>
              <a:t>blunts cellular viability mediated by a stabilized lysophosphatidic acid analogue (2S-OMPT) in the presence of chemotherapy in an ovarian cancer cell model of chemoresistance</a:t>
            </a:r>
          </a:p>
          <a:p>
            <a:pPr algn="ctr"/>
            <a:endParaRPr lang="en-US" sz="1400" b="1" dirty="0">
              <a:solidFill>
                <a:schemeClr val="bg1"/>
              </a:solidFill>
            </a:endParaRPr>
          </a:p>
          <a:p>
            <a:pPr algn="ctr"/>
            <a:r>
              <a:rPr lang="en-US" sz="4000" b="1" u="sng" dirty="0">
                <a:solidFill>
                  <a:srgbClr val="FFFFFF"/>
                </a:solidFill>
              </a:rPr>
              <a:t>Molly K. Altman</a:t>
            </a:r>
            <a:r>
              <a:rPr lang="en-US" sz="4000" b="1" dirty="0">
                <a:solidFill>
                  <a:srgbClr val="FFFFFF"/>
                </a:solidFill>
              </a:rPr>
              <a:t>, </a:t>
            </a:r>
            <a:r>
              <a:rPr lang="en-US" sz="4000" b="1" dirty="0" smtClean="0">
                <a:solidFill>
                  <a:srgbClr val="FFFFFF"/>
                </a:solidFill>
              </a:rPr>
              <a:t>Duy T. Nguyen, </a:t>
            </a:r>
            <a:r>
              <a:rPr lang="en-US" sz="4000" b="1" dirty="0" err="1" smtClean="0">
                <a:solidFill>
                  <a:srgbClr val="FFFFFF"/>
                </a:solidFill>
              </a:rPr>
              <a:t>Santosh</a:t>
            </a:r>
            <a:r>
              <a:rPr lang="en-US" sz="4000" b="1" dirty="0" smtClean="0">
                <a:solidFill>
                  <a:srgbClr val="FFFFFF"/>
                </a:solidFill>
              </a:rPr>
              <a:t> B. Patel, Jada M. </a:t>
            </a:r>
            <a:r>
              <a:rPr lang="en-US" sz="4000" b="1" dirty="0" err="1" smtClean="0">
                <a:solidFill>
                  <a:srgbClr val="FFFFFF"/>
                </a:solidFill>
              </a:rPr>
              <a:t>Fambrough</a:t>
            </a:r>
            <a:r>
              <a:rPr lang="en-US" sz="4000" b="1" dirty="0" smtClean="0">
                <a:solidFill>
                  <a:srgbClr val="FFFFFF"/>
                </a:solidFill>
              </a:rPr>
              <a:t>, Shelley </a:t>
            </a:r>
            <a:r>
              <a:rPr lang="en-US" sz="4000" b="1" dirty="0">
                <a:solidFill>
                  <a:srgbClr val="FFFFFF"/>
                </a:solidFill>
              </a:rPr>
              <a:t>B. Hooks and Mandi M. </a:t>
            </a:r>
            <a:r>
              <a:rPr lang="en-US" sz="4000" b="1" dirty="0" smtClean="0">
                <a:solidFill>
                  <a:srgbClr val="FFFFFF"/>
                </a:solidFill>
              </a:rPr>
              <a:t>Murph.</a:t>
            </a:r>
            <a:endParaRPr lang="en-US" sz="4000" b="1" i="1" dirty="0">
              <a:solidFill>
                <a:srgbClr val="FFFFFF"/>
              </a:solidFill>
            </a:endParaRPr>
          </a:p>
          <a:p>
            <a:pPr algn="ctr"/>
            <a:r>
              <a:rPr lang="en-US" sz="4000" b="1" i="1" dirty="0">
                <a:solidFill>
                  <a:schemeClr val="bg1"/>
                </a:solidFill>
              </a:rPr>
              <a:t>The Department of Pharmaceutical and Biomedical Sciences, College of Pharmacy, The University of Georgia, Athens , GA 30602</a:t>
            </a:r>
          </a:p>
        </p:txBody>
      </p:sp>
      <p:sp>
        <p:nvSpPr>
          <p:cNvPr id="14341" name="Rectangle 5"/>
          <p:cNvSpPr>
            <a:spLocks noChangeArrowheads="1"/>
          </p:cNvSpPr>
          <p:nvPr/>
        </p:nvSpPr>
        <p:spPr bwMode="auto">
          <a:xfrm>
            <a:off x="0" y="4214813"/>
            <a:ext cx="10121900" cy="1038225"/>
          </a:xfrm>
          <a:prstGeom prst="rect">
            <a:avLst/>
          </a:prstGeom>
          <a:solidFill>
            <a:srgbClr val="B60431"/>
          </a:solidFill>
          <a:ln w="9525">
            <a:noFill/>
            <a:miter lim="800000"/>
            <a:headEnd/>
            <a:tailEnd/>
          </a:ln>
        </p:spPr>
        <p:txBody>
          <a:bodyPr wrap="none" lIns="109728" tIns="54864" rIns="109728" bIns="54864" anchor="ctr"/>
          <a:lstStyle/>
          <a:p>
            <a:pPr algn="ctr" defTabSz="3762375"/>
            <a:r>
              <a:rPr lang="en-US" sz="4100" b="1" dirty="0">
                <a:solidFill>
                  <a:schemeClr val="bg1"/>
                </a:solidFill>
              </a:rPr>
              <a:t>Abstract</a:t>
            </a:r>
          </a:p>
        </p:txBody>
      </p:sp>
      <p:sp>
        <p:nvSpPr>
          <p:cNvPr id="14342" name="Text Box 6"/>
          <p:cNvSpPr txBox="1">
            <a:spLocks noChangeArrowheads="1"/>
          </p:cNvSpPr>
          <p:nvPr/>
        </p:nvSpPr>
        <p:spPr bwMode="auto">
          <a:xfrm>
            <a:off x="409356" y="5261140"/>
            <a:ext cx="9448800" cy="12375696"/>
          </a:xfrm>
          <a:prstGeom prst="rect">
            <a:avLst/>
          </a:prstGeom>
          <a:noFill/>
          <a:ln w="9525">
            <a:noFill/>
            <a:miter lim="800000"/>
            <a:headEnd/>
            <a:tailEnd/>
          </a:ln>
        </p:spPr>
        <p:txBody>
          <a:bodyPr lIns="109728" tIns="54864" rIns="109728" bIns="54864">
            <a:spAutoFit/>
          </a:bodyPr>
          <a:lstStyle/>
          <a:p>
            <a:pPr algn="just" defTabSz="3762375"/>
            <a:r>
              <a:rPr lang="en-US" sz="3000" b="1" dirty="0" smtClean="0"/>
              <a:t>Every year approximately 22,000 women in the United states are diagnosed with ovarian cancer. Ovarian cancer is the fifth leading cause of cancer related death among women in the United States.  Lysophasphatidic acid (LPA) enhances growth, survival, viability and proliferation in numerous tumor models. Thus, the receptors for LPA are also implicated in oncogenic signaling and represent a group of “druggable” therapeutic targets in cancer.  Regulator of G protein signaling 5 (RGS5) is a GTPase activating protein (GAP) that deactivates the G alpha subunits of heterotrimeric G proteins, turning off G protein- coupled receptor (GPCR) signaling.  In our previous studies examining computational bioinformatics, we demonstrated that reduced RGS5 expression develops with the occurrence of drug resistance in ovarian cancer cell lines.  The purpose of our study was to investigate whether LPA receptors are also involved in mediating viability as a result of reduced  GPCR signaling due to enhanced RGS5 protein expression in this chemoresistance model.   </a:t>
            </a:r>
            <a:endParaRPr lang="en-US" sz="3000" dirty="0"/>
          </a:p>
          <a:p>
            <a:pPr algn="just" defTabSz="3762375"/>
            <a:endParaRPr lang="en-US" sz="2800" dirty="0"/>
          </a:p>
          <a:p>
            <a:pPr algn="just" defTabSz="3762375"/>
            <a:endParaRPr lang="en-US" sz="2700" dirty="0"/>
          </a:p>
          <a:p>
            <a:pPr algn="just" defTabSz="3762375"/>
            <a:endParaRPr lang="en-US" sz="2700" dirty="0"/>
          </a:p>
          <a:p>
            <a:pPr algn="just" defTabSz="3762375"/>
            <a:endParaRPr lang="en-US" sz="2700" dirty="0"/>
          </a:p>
        </p:txBody>
      </p:sp>
      <p:sp>
        <p:nvSpPr>
          <p:cNvPr id="14343" name="Rectangle 7"/>
          <p:cNvSpPr>
            <a:spLocks noChangeArrowheads="1"/>
          </p:cNvSpPr>
          <p:nvPr/>
        </p:nvSpPr>
        <p:spPr bwMode="auto">
          <a:xfrm>
            <a:off x="0" y="15915235"/>
            <a:ext cx="10121900" cy="1038225"/>
          </a:xfrm>
          <a:prstGeom prst="rect">
            <a:avLst/>
          </a:prstGeom>
          <a:solidFill>
            <a:srgbClr val="B60431"/>
          </a:solidFill>
          <a:ln w="9525">
            <a:noFill/>
            <a:miter lim="800000"/>
            <a:headEnd/>
            <a:tailEnd/>
          </a:ln>
        </p:spPr>
        <p:txBody>
          <a:bodyPr wrap="none" lIns="109728" tIns="54864" rIns="109728" bIns="54864" anchor="ctr"/>
          <a:lstStyle/>
          <a:p>
            <a:pPr algn="ctr" defTabSz="3762375"/>
            <a:r>
              <a:rPr lang="en-US" sz="4100" b="1" dirty="0">
                <a:solidFill>
                  <a:schemeClr val="bg1"/>
                </a:solidFill>
              </a:rPr>
              <a:t>Clinical challenge for research</a:t>
            </a:r>
          </a:p>
        </p:txBody>
      </p:sp>
      <p:sp>
        <p:nvSpPr>
          <p:cNvPr id="14344" name="Rectangle 8"/>
          <p:cNvSpPr>
            <a:spLocks noChangeArrowheads="1"/>
          </p:cNvSpPr>
          <p:nvPr/>
        </p:nvSpPr>
        <p:spPr bwMode="auto">
          <a:xfrm>
            <a:off x="33532763" y="22991018"/>
            <a:ext cx="10358437" cy="822960"/>
          </a:xfrm>
          <a:prstGeom prst="rect">
            <a:avLst/>
          </a:prstGeom>
          <a:solidFill>
            <a:srgbClr val="B60431"/>
          </a:solidFill>
          <a:ln w="9525">
            <a:noFill/>
            <a:miter lim="800000"/>
            <a:headEnd/>
            <a:tailEnd/>
          </a:ln>
        </p:spPr>
        <p:txBody>
          <a:bodyPr wrap="none" lIns="109728" tIns="54864" rIns="109728" bIns="54864" anchor="ctr"/>
          <a:lstStyle/>
          <a:p>
            <a:pPr algn="ctr" defTabSz="3762375"/>
            <a:r>
              <a:rPr lang="en-US" sz="4100" b="1" dirty="0">
                <a:solidFill>
                  <a:schemeClr val="bg1"/>
                </a:solidFill>
              </a:rPr>
              <a:t>Publication Reference</a:t>
            </a:r>
          </a:p>
        </p:txBody>
      </p:sp>
      <p:sp>
        <p:nvSpPr>
          <p:cNvPr id="2057" name="Text Box 9"/>
          <p:cNvSpPr txBox="1">
            <a:spLocks noChangeArrowheads="1"/>
          </p:cNvSpPr>
          <p:nvPr/>
        </p:nvSpPr>
        <p:spPr bwMode="auto">
          <a:xfrm>
            <a:off x="382369" y="16959153"/>
            <a:ext cx="9501187" cy="10021205"/>
          </a:xfrm>
          <a:prstGeom prst="rect">
            <a:avLst/>
          </a:prstGeom>
          <a:noFill/>
          <a:ln w="9525">
            <a:noFill/>
            <a:miter lim="800000"/>
            <a:headEnd/>
            <a:tailEnd/>
          </a:ln>
          <a:effectLst/>
        </p:spPr>
        <p:txBody>
          <a:bodyPr lIns="109728" tIns="54864" rIns="109728" bIns="54864">
            <a:spAutoFit/>
          </a:bodyPr>
          <a:lstStyle/>
          <a:p>
            <a:pPr algn="just" defTabSz="3762375">
              <a:defRPr/>
            </a:pPr>
            <a:r>
              <a:rPr lang="en-US" sz="3200" b="1" dirty="0" smtClean="0">
                <a:effectLst>
                  <a:outerShdw blurRad="38100" dist="38100" dir="2700000" algn="tl">
                    <a:srgbClr val="C0C0C0"/>
                  </a:outerShdw>
                </a:effectLst>
              </a:rPr>
              <a:t>The </a:t>
            </a:r>
            <a:r>
              <a:rPr lang="en-US" sz="3200" b="1" dirty="0">
                <a:effectLst>
                  <a:outerShdw blurRad="38100" dist="38100" dir="2700000" algn="tl">
                    <a:srgbClr val="C0C0C0"/>
                  </a:outerShdw>
                </a:effectLst>
              </a:rPr>
              <a:t>major challenge for therapeutic treatment preventing cure in ovarian cancer is the ability of slow-growing tumor cells to acquire chemoresistance and become refractory. Resensitizing tumors to chemotherapy could </a:t>
            </a:r>
            <a:r>
              <a:rPr lang="en-US" sz="3200" b="1" dirty="0" smtClean="0">
                <a:effectLst>
                  <a:outerShdw blurRad="38100" dist="38100" dir="2700000" algn="tl">
                    <a:srgbClr val="C0C0C0"/>
                  </a:outerShdw>
                </a:effectLst>
              </a:rPr>
              <a:t>greatly improve </a:t>
            </a:r>
            <a:r>
              <a:rPr lang="en-US" sz="3200" b="1" dirty="0">
                <a:effectLst>
                  <a:outerShdw blurRad="38100" dist="38100" dir="2700000" algn="tl">
                    <a:srgbClr val="C0C0C0"/>
                  </a:outerShdw>
                </a:effectLst>
              </a:rPr>
              <a:t>treatment for the 70% of patients with epithelial ovarian carcinoma that will relapse after an initial period of remission.</a:t>
            </a:r>
            <a:endParaRPr lang="en-US" sz="3200" dirty="0"/>
          </a:p>
          <a:p>
            <a:pPr algn="just" defTabSz="3762375">
              <a:defRPr/>
            </a:pPr>
            <a:endParaRPr lang="en-US" sz="3200" dirty="0"/>
          </a:p>
          <a:p>
            <a:pPr algn="just" defTabSz="3762375">
              <a:defRPr/>
            </a:pPr>
            <a:endParaRPr lang="en-US" sz="3200" dirty="0"/>
          </a:p>
          <a:p>
            <a:pPr algn="just" defTabSz="3762375">
              <a:defRPr/>
            </a:pPr>
            <a:endParaRPr lang="en-US" sz="2700" dirty="0"/>
          </a:p>
          <a:p>
            <a:pPr algn="just" defTabSz="3762375">
              <a:defRPr/>
            </a:pPr>
            <a:endParaRPr lang="en-US" sz="2700" dirty="0"/>
          </a:p>
          <a:p>
            <a:pPr algn="just" defTabSz="3762375">
              <a:defRPr/>
            </a:pPr>
            <a:endParaRPr lang="en-US" sz="2700" dirty="0"/>
          </a:p>
          <a:p>
            <a:pPr algn="just" defTabSz="3762375">
              <a:defRPr/>
            </a:pPr>
            <a:endParaRPr lang="en-US" sz="2700" dirty="0"/>
          </a:p>
          <a:p>
            <a:pPr algn="just" defTabSz="3762375">
              <a:defRPr/>
            </a:pPr>
            <a:endParaRPr lang="en-US" sz="2700" dirty="0"/>
          </a:p>
          <a:p>
            <a:pPr algn="just" defTabSz="3762375">
              <a:defRPr/>
            </a:pPr>
            <a:endParaRPr lang="en-US" sz="2700" dirty="0"/>
          </a:p>
          <a:p>
            <a:pPr algn="just" defTabSz="3762375">
              <a:defRPr/>
            </a:pPr>
            <a:endParaRPr lang="en-US" sz="2700" dirty="0"/>
          </a:p>
          <a:p>
            <a:pPr algn="just" defTabSz="3762375">
              <a:defRPr/>
            </a:pPr>
            <a:endParaRPr lang="en-US" sz="2700" dirty="0"/>
          </a:p>
          <a:p>
            <a:pPr algn="just" defTabSz="3762375">
              <a:defRPr/>
            </a:pPr>
            <a:endParaRPr lang="en-US" sz="2700" dirty="0"/>
          </a:p>
          <a:p>
            <a:pPr algn="just" defTabSz="3762375">
              <a:defRPr/>
            </a:pPr>
            <a:endParaRPr lang="en-US" sz="2700" dirty="0"/>
          </a:p>
          <a:p>
            <a:pPr algn="just" defTabSz="3762375">
              <a:defRPr/>
            </a:pPr>
            <a:endParaRPr lang="en-US" sz="2700" dirty="0"/>
          </a:p>
          <a:p>
            <a:pPr algn="just" defTabSz="3762375">
              <a:defRPr/>
            </a:pPr>
            <a:endParaRPr lang="en-US" sz="2700" dirty="0"/>
          </a:p>
        </p:txBody>
      </p:sp>
      <p:sp>
        <p:nvSpPr>
          <p:cNvPr id="2058" name="Text Box 10"/>
          <p:cNvSpPr txBox="1">
            <a:spLocks noChangeArrowheads="1"/>
          </p:cNvSpPr>
          <p:nvPr/>
        </p:nvSpPr>
        <p:spPr bwMode="auto">
          <a:xfrm>
            <a:off x="33485959" y="23917741"/>
            <a:ext cx="10405241" cy="2388346"/>
          </a:xfrm>
          <a:prstGeom prst="rect">
            <a:avLst/>
          </a:prstGeom>
          <a:noFill/>
          <a:ln w="9525">
            <a:noFill/>
            <a:miter lim="800000"/>
            <a:headEnd/>
            <a:tailEnd/>
          </a:ln>
          <a:effectLst/>
        </p:spPr>
        <p:txBody>
          <a:bodyPr wrap="square" lIns="109728" tIns="54864" rIns="109728" bIns="54864">
            <a:spAutoFit/>
          </a:bodyPr>
          <a:lstStyle/>
          <a:p>
            <a:pPr marL="457117" indent="-457117" eaLnBrk="0" hangingPunct="0">
              <a:defRPr/>
            </a:pPr>
            <a:r>
              <a:rPr lang="en-US" sz="3000" b="1" dirty="0">
                <a:effectLst>
                  <a:outerShdw blurRad="38100" dist="38100" dir="2700000" algn="tl">
                    <a:srgbClr val="000000">
                      <a:alpha val="43137"/>
                    </a:srgbClr>
                  </a:outerShdw>
                </a:effectLst>
                <a:latin typeface="+mj-lt"/>
              </a:rPr>
              <a:t>Hooks SB, </a:t>
            </a:r>
            <a:r>
              <a:rPr lang="en-US" sz="3000" b="1" dirty="0" err="1" smtClean="0">
                <a:effectLst>
                  <a:outerShdw blurRad="38100" dist="38100" dir="2700000" algn="tl">
                    <a:srgbClr val="000000">
                      <a:alpha val="43137"/>
                    </a:srgbClr>
                  </a:outerShdw>
                </a:effectLst>
                <a:latin typeface="+mj-lt"/>
              </a:rPr>
              <a:t>Callihan</a:t>
            </a:r>
            <a:r>
              <a:rPr lang="en-US" sz="3000" b="1" dirty="0" smtClean="0">
                <a:effectLst>
                  <a:outerShdw blurRad="38100" dist="38100" dir="2700000" algn="tl">
                    <a:srgbClr val="000000">
                      <a:alpha val="43137"/>
                    </a:srgbClr>
                  </a:outerShdw>
                </a:effectLst>
                <a:latin typeface="+mj-lt"/>
              </a:rPr>
              <a:t> P, Altman </a:t>
            </a:r>
            <a:r>
              <a:rPr lang="en-US" sz="3000" b="1" dirty="0">
                <a:effectLst>
                  <a:outerShdw blurRad="38100" dist="38100" dir="2700000" algn="tl">
                    <a:srgbClr val="000000">
                      <a:alpha val="43137"/>
                    </a:srgbClr>
                  </a:outerShdw>
                </a:effectLst>
                <a:latin typeface="+mj-lt"/>
              </a:rPr>
              <a:t>MK, </a:t>
            </a:r>
            <a:r>
              <a:rPr lang="en-US" sz="3000" b="1" dirty="0" smtClean="0">
                <a:effectLst>
                  <a:outerShdw blurRad="38100" dist="38100" dir="2700000" algn="tl">
                    <a:srgbClr val="000000">
                      <a:alpha val="43137"/>
                    </a:srgbClr>
                  </a:outerShdw>
                </a:effectLst>
                <a:latin typeface="+mj-lt"/>
              </a:rPr>
              <a:t>Hurst JH,  Ali MW, </a:t>
            </a:r>
            <a:r>
              <a:rPr lang="en-US" sz="3000" b="1" dirty="0" err="1" smtClean="0">
                <a:effectLst>
                  <a:outerShdw blurRad="38100" dist="38100" dir="2700000" algn="tl">
                    <a:srgbClr val="000000">
                      <a:alpha val="43137"/>
                    </a:srgbClr>
                  </a:outerShdw>
                </a:effectLst>
                <a:latin typeface="+mj-lt"/>
              </a:rPr>
              <a:t>Murph</a:t>
            </a:r>
            <a:r>
              <a:rPr lang="en-US" sz="3000" b="1" dirty="0" smtClean="0">
                <a:effectLst>
                  <a:outerShdw blurRad="38100" dist="38100" dir="2700000" algn="tl">
                    <a:srgbClr val="000000">
                      <a:alpha val="43137"/>
                    </a:srgbClr>
                  </a:outerShdw>
                </a:effectLst>
                <a:latin typeface="+mj-lt"/>
              </a:rPr>
              <a:t> MM.  </a:t>
            </a:r>
            <a:r>
              <a:rPr lang="en-US" sz="3000" b="1" dirty="0" smtClean="0">
                <a:latin typeface="+mj-lt"/>
              </a:rPr>
              <a:t>Regulators </a:t>
            </a:r>
            <a:r>
              <a:rPr lang="en-US" sz="3000" b="1" dirty="0">
                <a:latin typeface="+mj-lt"/>
              </a:rPr>
              <a:t>of G-Protein signaling RGS10 and RGS17 regulate chemoresistance in ovarian cancer cells.  Molecular </a:t>
            </a:r>
            <a:r>
              <a:rPr lang="en-US" sz="3000" b="1" dirty="0" smtClean="0">
                <a:latin typeface="+mj-lt"/>
              </a:rPr>
              <a:t>Cancer.  2010 Nov 2;9:289.</a:t>
            </a:r>
          </a:p>
          <a:p>
            <a:pPr marL="457117" indent="-457117" eaLnBrk="0" hangingPunct="0">
              <a:defRPr/>
            </a:pPr>
            <a:r>
              <a:rPr lang="en-US" sz="2800" b="1" dirty="0" smtClean="0">
                <a:effectLst>
                  <a:outerShdw blurRad="38100" dist="38100" dir="2700000" algn="tl">
                    <a:srgbClr val="000000">
                      <a:alpha val="43137"/>
                    </a:srgbClr>
                  </a:outerShdw>
                </a:effectLst>
                <a:latin typeface="+mj-lt"/>
              </a:rPr>
              <a:t>Fig.1 Cell Cycle. </a:t>
            </a:r>
            <a:r>
              <a:rPr lang="en-US" sz="2800" b="1" dirty="0" err="1" smtClean="0">
                <a:effectLst>
                  <a:outerShdw blurRad="38100" dist="38100" dir="2700000" algn="tl">
                    <a:srgbClr val="000000">
                      <a:alpha val="43137"/>
                    </a:srgbClr>
                  </a:outerShdw>
                </a:effectLst>
                <a:latin typeface="+mj-lt"/>
              </a:rPr>
              <a:t>BrdU</a:t>
            </a:r>
            <a:r>
              <a:rPr lang="en-US" sz="2800" b="1" dirty="0" smtClean="0">
                <a:effectLst>
                  <a:outerShdw blurRad="38100" dist="38100" dir="2700000" algn="tl">
                    <a:srgbClr val="000000">
                      <a:alpha val="43137"/>
                    </a:srgbClr>
                  </a:outerShdw>
                </a:effectLst>
                <a:latin typeface="+mj-lt"/>
              </a:rPr>
              <a:t> &amp; Ki-67 Assay </a:t>
            </a:r>
            <a:r>
              <a:rPr lang="en-US" sz="2800" b="1" dirty="0" err="1" smtClean="0">
                <a:effectLst>
                  <a:outerShdw blurRad="38100" dist="38100" dir="2700000" algn="tl">
                    <a:srgbClr val="000000">
                      <a:alpha val="43137"/>
                    </a:srgbClr>
                  </a:outerShdw>
                </a:effectLst>
                <a:latin typeface="+mj-lt"/>
              </a:rPr>
              <a:t>Protocal</a:t>
            </a:r>
            <a:r>
              <a:rPr lang="en-US" sz="2800" b="1" dirty="0">
                <a:effectLst>
                  <a:outerShdw blurRad="38100" dist="38100" dir="2700000" algn="tl">
                    <a:srgbClr val="000000">
                      <a:alpha val="43137"/>
                    </a:srgbClr>
                  </a:outerShdw>
                </a:effectLst>
                <a:latin typeface="+mj-lt"/>
              </a:rPr>
              <a:t>.</a:t>
            </a:r>
            <a:r>
              <a:rPr lang="en-US" sz="2800" b="1" dirty="0" smtClean="0">
                <a:effectLst>
                  <a:outerShdw blurRad="38100" dist="38100" dir="2700000" algn="tl">
                    <a:srgbClr val="000000">
                      <a:alpha val="43137"/>
                    </a:srgbClr>
                  </a:outerShdw>
                </a:effectLst>
                <a:latin typeface="+mj-lt"/>
              </a:rPr>
              <a:t> Millipore®</a:t>
            </a:r>
            <a:endParaRPr lang="en-US" sz="2800" b="1" dirty="0">
              <a:effectLst>
                <a:outerShdw blurRad="38100" dist="38100" dir="2700000" algn="tl">
                  <a:srgbClr val="000000">
                    <a:alpha val="43137"/>
                  </a:srgbClr>
                </a:outerShdw>
              </a:effectLst>
              <a:latin typeface="+mj-lt"/>
            </a:endParaRPr>
          </a:p>
        </p:txBody>
      </p:sp>
      <p:sp>
        <p:nvSpPr>
          <p:cNvPr id="14347" name="Rectangle 11"/>
          <p:cNvSpPr>
            <a:spLocks noChangeArrowheads="1"/>
          </p:cNvSpPr>
          <p:nvPr/>
        </p:nvSpPr>
        <p:spPr bwMode="auto">
          <a:xfrm>
            <a:off x="10661649" y="4281925"/>
            <a:ext cx="11126295" cy="1005840"/>
          </a:xfrm>
          <a:prstGeom prst="rect">
            <a:avLst/>
          </a:prstGeom>
          <a:solidFill>
            <a:srgbClr val="B60431"/>
          </a:solidFill>
          <a:ln w="9525">
            <a:noFill/>
            <a:miter lim="800000"/>
            <a:headEnd/>
            <a:tailEnd/>
          </a:ln>
        </p:spPr>
        <p:txBody>
          <a:bodyPr wrap="none" lIns="109728" tIns="54864" rIns="109728" bIns="54864" anchor="ctr" anchorCtr="0"/>
          <a:lstStyle/>
          <a:p>
            <a:pPr algn="ctr" defTabSz="3762375"/>
            <a:r>
              <a:rPr lang="en-US" sz="4100" b="1" dirty="0" smtClean="0">
                <a:solidFill>
                  <a:schemeClr val="bg1"/>
                </a:solidFill>
              </a:rPr>
              <a:t>RGS5 Effects In Vitro on Proliferation</a:t>
            </a:r>
            <a:endParaRPr lang="en-US" sz="4100" b="1" dirty="0">
              <a:solidFill>
                <a:schemeClr val="bg1"/>
              </a:solidFill>
            </a:endParaRPr>
          </a:p>
        </p:txBody>
      </p:sp>
      <p:sp>
        <p:nvSpPr>
          <p:cNvPr id="14348" name="Rectangle 15"/>
          <p:cNvSpPr>
            <a:spLocks noChangeArrowheads="1"/>
          </p:cNvSpPr>
          <p:nvPr/>
        </p:nvSpPr>
        <p:spPr bwMode="auto">
          <a:xfrm>
            <a:off x="0" y="21247538"/>
            <a:ext cx="10160000" cy="865188"/>
          </a:xfrm>
          <a:prstGeom prst="rect">
            <a:avLst/>
          </a:prstGeom>
          <a:solidFill>
            <a:srgbClr val="C00000"/>
          </a:solidFill>
          <a:ln w="9525">
            <a:noFill/>
            <a:miter lim="800000"/>
            <a:headEnd/>
            <a:tailEnd/>
          </a:ln>
        </p:spPr>
        <p:txBody>
          <a:bodyPr wrap="none" lIns="109728" tIns="54864" rIns="109728" bIns="54864" anchor="ctr"/>
          <a:lstStyle/>
          <a:p>
            <a:pPr algn="ctr" defTabSz="3762375"/>
            <a:r>
              <a:rPr lang="en-US" sz="4100" b="1" dirty="0">
                <a:solidFill>
                  <a:schemeClr val="bg1"/>
                </a:solidFill>
              </a:rPr>
              <a:t>Hypothesis</a:t>
            </a:r>
          </a:p>
        </p:txBody>
      </p:sp>
      <p:sp>
        <p:nvSpPr>
          <p:cNvPr id="14349" name="Text Box 16"/>
          <p:cNvSpPr txBox="1">
            <a:spLocks noChangeArrowheads="1"/>
          </p:cNvSpPr>
          <p:nvPr/>
        </p:nvSpPr>
        <p:spPr bwMode="auto">
          <a:xfrm>
            <a:off x="395507" y="22327093"/>
            <a:ext cx="9463087" cy="3859518"/>
          </a:xfrm>
          <a:prstGeom prst="rect">
            <a:avLst/>
          </a:prstGeom>
          <a:noFill/>
          <a:ln w="9525">
            <a:noFill/>
            <a:miter lim="800000"/>
            <a:headEnd/>
            <a:tailEnd/>
          </a:ln>
        </p:spPr>
        <p:txBody>
          <a:bodyPr lIns="73152" tIns="36576" rIns="73152" bIns="36576">
            <a:spAutoFit/>
          </a:bodyPr>
          <a:lstStyle/>
          <a:p>
            <a:pPr algn="just" defTabSz="3762375"/>
            <a:r>
              <a:rPr lang="en-US" sz="3200" b="1" dirty="0"/>
              <a:t>Increased expression of </a:t>
            </a:r>
            <a:r>
              <a:rPr lang="en-US" sz="3200" b="1" dirty="0" smtClean="0"/>
              <a:t>RGS5 </a:t>
            </a:r>
            <a:r>
              <a:rPr lang="en-US" sz="3200" b="1" dirty="0"/>
              <a:t>in HeyA8 MDR cells will reduce ovarian cancer cell survival mediated by OMPT in the presence of chemotherapy.</a:t>
            </a:r>
          </a:p>
          <a:p>
            <a:pPr algn="just" defTabSz="3762375"/>
            <a:endParaRPr lang="en-US" sz="3200" b="1" dirty="0"/>
          </a:p>
          <a:p>
            <a:pPr algn="just" defTabSz="3762375"/>
            <a:endParaRPr lang="en-US" sz="3200" dirty="0"/>
          </a:p>
          <a:p>
            <a:pPr algn="just" defTabSz="3762375"/>
            <a:endParaRPr lang="en-US" sz="2700" dirty="0"/>
          </a:p>
          <a:p>
            <a:pPr algn="just" defTabSz="3762375"/>
            <a:endParaRPr lang="en-US" sz="2700" dirty="0"/>
          </a:p>
        </p:txBody>
      </p:sp>
      <p:sp>
        <p:nvSpPr>
          <p:cNvPr id="14350" name="Rectangle 19"/>
          <p:cNvSpPr>
            <a:spLocks noChangeArrowheads="1"/>
          </p:cNvSpPr>
          <p:nvPr/>
        </p:nvSpPr>
        <p:spPr bwMode="auto">
          <a:xfrm>
            <a:off x="33532763" y="4195763"/>
            <a:ext cx="10358437" cy="1114425"/>
          </a:xfrm>
          <a:prstGeom prst="rect">
            <a:avLst/>
          </a:prstGeom>
          <a:solidFill>
            <a:srgbClr val="B60431"/>
          </a:solidFill>
          <a:ln w="9525">
            <a:noFill/>
            <a:miter lim="800000"/>
            <a:headEnd/>
            <a:tailEnd/>
          </a:ln>
        </p:spPr>
        <p:txBody>
          <a:bodyPr wrap="none" lIns="109728" tIns="54864" rIns="109728" bIns="54864" anchor="ctr"/>
          <a:lstStyle/>
          <a:p>
            <a:pPr algn="ctr" defTabSz="3762375"/>
            <a:r>
              <a:rPr lang="en-US" sz="4100" b="1" dirty="0">
                <a:solidFill>
                  <a:schemeClr val="bg1"/>
                </a:solidFill>
              </a:rPr>
              <a:t>Discussion</a:t>
            </a:r>
          </a:p>
        </p:txBody>
      </p:sp>
      <p:sp>
        <p:nvSpPr>
          <p:cNvPr id="14351" name="Text Box 20"/>
          <p:cNvSpPr txBox="1">
            <a:spLocks noChangeArrowheads="1"/>
          </p:cNvSpPr>
          <p:nvPr/>
        </p:nvSpPr>
        <p:spPr bwMode="auto">
          <a:xfrm>
            <a:off x="33520063" y="5450818"/>
            <a:ext cx="9898171" cy="5490734"/>
          </a:xfrm>
          <a:prstGeom prst="rect">
            <a:avLst/>
          </a:prstGeom>
          <a:noFill/>
          <a:ln w="9525">
            <a:noFill/>
            <a:miter lim="800000"/>
            <a:headEnd/>
            <a:tailEnd/>
          </a:ln>
        </p:spPr>
        <p:txBody>
          <a:bodyPr wrap="square" lIns="73152" tIns="36576" rIns="73152" bIns="36576">
            <a:spAutoFit/>
          </a:bodyPr>
          <a:lstStyle/>
          <a:p>
            <a:pPr algn="just"/>
            <a:r>
              <a:rPr lang="en-US" sz="3200" b="1" dirty="0"/>
              <a:t>All conditions pre-treated with OMPT demonstrated enhanced viability even in the presence of chemotherapy; however, ovarian cancer cells that were pretreated with OMPT and cultured in tet-free medium to induce </a:t>
            </a:r>
            <a:r>
              <a:rPr lang="en-US" sz="3200" b="1" dirty="0" smtClean="0"/>
              <a:t>RGS5 </a:t>
            </a:r>
            <a:r>
              <a:rPr lang="en-US" sz="3200" b="1" dirty="0"/>
              <a:t>expression showed a significant blunting of viability. This supports the interaction between LPA receptors and </a:t>
            </a:r>
            <a:r>
              <a:rPr lang="en-US" sz="3200" b="1" dirty="0" smtClean="0"/>
              <a:t>RGS5 </a:t>
            </a:r>
            <a:r>
              <a:rPr lang="en-US" sz="3200" b="1" dirty="0"/>
              <a:t>in the control of drug sensitivity in ovarian cancer chemoresistance and provides a mechanism for our current and previous observations.</a:t>
            </a:r>
          </a:p>
        </p:txBody>
      </p:sp>
      <p:sp>
        <p:nvSpPr>
          <p:cNvPr id="14352" name="Rectangle 21"/>
          <p:cNvSpPr>
            <a:spLocks noChangeArrowheads="1"/>
          </p:cNvSpPr>
          <p:nvPr/>
        </p:nvSpPr>
        <p:spPr bwMode="auto">
          <a:xfrm>
            <a:off x="33532763" y="18531950"/>
            <a:ext cx="10358437" cy="1018074"/>
          </a:xfrm>
          <a:prstGeom prst="rect">
            <a:avLst/>
          </a:prstGeom>
          <a:solidFill>
            <a:srgbClr val="B60431"/>
          </a:solidFill>
          <a:ln w="9525">
            <a:noFill/>
            <a:miter lim="800000"/>
            <a:headEnd/>
            <a:tailEnd/>
          </a:ln>
        </p:spPr>
        <p:txBody>
          <a:bodyPr wrap="none" lIns="109728" tIns="54864" rIns="109728" bIns="54864" anchor="ctr"/>
          <a:lstStyle/>
          <a:p>
            <a:pPr algn="ctr" defTabSz="3762375"/>
            <a:r>
              <a:rPr lang="en-US" sz="4100" b="1" dirty="0">
                <a:solidFill>
                  <a:schemeClr val="bg1"/>
                </a:solidFill>
              </a:rPr>
              <a:t>Conclusion</a:t>
            </a:r>
          </a:p>
        </p:txBody>
      </p:sp>
      <p:sp>
        <p:nvSpPr>
          <p:cNvPr id="14353" name="Text Box 22"/>
          <p:cNvSpPr txBox="1">
            <a:spLocks noChangeArrowheads="1"/>
          </p:cNvSpPr>
          <p:nvPr/>
        </p:nvSpPr>
        <p:spPr bwMode="auto">
          <a:xfrm>
            <a:off x="33612082" y="19553423"/>
            <a:ext cx="9648497" cy="3520964"/>
          </a:xfrm>
          <a:prstGeom prst="rect">
            <a:avLst/>
          </a:prstGeom>
          <a:noFill/>
          <a:ln w="9525">
            <a:noFill/>
            <a:miter lim="800000"/>
            <a:headEnd/>
            <a:tailEnd/>
          </a:ln>
        </p:spPr>
        <p:txBody>
          <a:bodyPr wrap="square" lIns="73152" tIns="36576" rIns="73152" bIns="36576">
            <a:spAutoFit/>
          </a:bodyPr>
          <a:lstStyle/>
          <a:p>
            <a:pPr algn="just" defTabSz="3762375"/>
            <a:r>
              <a:rPr lang="en-US" sz="3200" b="1" dirty="0"/>
              <a:t>IC</a:t>
            </a:r>
            <a:r>
              <a:rPr lang="en-US" sz="3200" b="1" baseline="-25000" dirty="0"/>
              <a:t>50 </a:t>
            </a:r>
            <a:r>
              <a:rPr lang="en-US" sz="3200" b="1" dirty="0"/>
              <a:t>values for cisplatin were lower in the </a:t>
            </a:r>
            <a:r>
              <a:rPr lang="en-US" sz="3200" b="1" dirty="0" smtClean="0"/>
              <a:t>RGS5-induced </a:t>
            </a:r>
            <a:r>
              <a:rPr lang="en-US" sz="3200" b="1" dirty="0"/>
              <a:t>HeyA8-MDR cells that were not pretreated with OMPT, a demonstration of enhanced sensitivity to cisplatin in the presence of </a:t>
            </a:r>
            <a:r>
              <a:rPr lang="en-US" sz="3200" b="1" dirty="0" smtClean="0"/>
              <a:t>RGS5. In vivo, there was a significant enhancement in percent survival in the RGS5-induced tumor bearing  mice.</a:t>
            </a:r>
            <a:endParaRPr lang="en-US" sz="3200" dirty="0"/>
          </a:p>
        </p:txBody>
      </p:sp>
      <p:sp>
        <p:nvSpPr>
          <p:cNvPr id="14354" name="Rectangle 25"/>
          <p:cNvSpPr>
            <a:spLocks noChangeArrowheads="1"/>
          </p:cNvSpPr>
          <p:nvPr/>
        </p:nvSpPr>
        <p:spPr bwMode="auto">
          <a:xfrm>
            <a:off x="22051963" y="19569113"/>
            <a:ext cx="11082337" cy="1005840"/>
          </a:xfrm>
          <a:prstGeom prst="rect">
            <a:avLst/>
          </a:prstGeom>
          <a:solidFill>
            <a:srgbClr val="B60431"/>
          </a:solidFill>
          <a:ln w="9525">
            <a:noFill/>
            <a:miter lim="800000"/>
            <a:headEnd/>
            <a:tailEnd/>
          </a:ln>
        </p:spPr>
        <p:txBody>
          <a:bodyPr wrap="none" lIns="109728" tIns="54864" rIns="109728" bIns="54864" anchor="ctr"/>
          <a:lstStyle/>
          <a:p>
            <a:pPr algn="ctr" defTabSz="3762375"/>
            <a:r>
              <a:rPr lang="en-US" sz="4100" b="1" dirty="0">
                <a:solidFill>
                  <a:schemeClr val="bg1"/>
                </a:solidFill>
              </a:rPr>
              <a:t>Methods &amp; Materials</a:t>
            </a:r>
          </a:p>
        </p:txBody>
      </p:sp>
      <p:sp>
        <p:nvSpPr>
          <p:cNvPr id="14355" name="Text Box 26"/>
          <p:cNvSpPr txBox="1">
            <a:spLocks noChangeArrowheads="1"/>
          </p:cNvSpPr>
          <p:nvPr/>
        </p:nvSpPr>
        <p:spPr bwMode="auto">
          <a:xfrm>
            <a:off x="22088475" y="20625238"/>
            <a:ext cx="10851472" cy="13031260"/>
          </a:xfrm>
          <a:prstGeom prst="rect">
            <a:avLst/>
          </a:prstGeom>
          <a:noFill/>
          <a:ln w="9525">
            <a:noFill/>
            <a:miter lim="800000"/>
            <a:headEnd/>
            <a:tailEnd/>
          </a:ln>
        </p:spPr>
        <p:txBody>
          <a:bodyPr wrap="square" lIns="73152" tIns="36576" rIns="73152" bIns="36576">
            <a:spAutoFit/>
          </a:bodyPr>
          <a:lstStyle/>
          <a:p>
            <a:pPr algn="just" defTabSz="3762375">
              <a:buFont typeface="Arial" charset="0"/>
              <a:buChar char="•"/>
            </a:pPr>
            <a:r>
              <a:rPr lang="en-US" sz="3000" b="1" dirty="0"/>
              <a:t> Using a tet-off promoter system, we generated an inducible stable model of </a:t>
            </a:r>
            <a:r>
              <a:rPr lang="en-US" sz="3000" b="1" dirty="0" smtClean="0"/>
              <a:t>RGS5-expressing </a:t>
            </a:r>
            <a:r>
              <a:rPr lang="en-US" sz="3000" b="1" dirty="0"/>
              <a:t>HeyA8-MDR cells, which we have previously confirmed are resistant to taxanes.  Confirmed with qRT-PCR.</a:t>
            </a:r>
          </a:p>
          <a:p>
            <a:pPr algn="just" defTabSz="3762375">
              <a:buFont typeface="Arial" charset="0"/>
              <a:buChar char="•"/>
            </a:pPr>
            <a:r>
              <a:rPr lang="en-US" sz="3000" b="1" dirty="0"/>
              <a:t> We used the metabolically stabilized LPA analogue L-sn-1-O-oleoyl-2-O-methylglyceryl-3-phosphothionate (2S-OMPT) as a potent non-hydrolyzable agonist for LPA receptors at a concentration (10 µM) sufficient to activate multiple LPA receptors. </a:t>
            </a:r>
          </a:p>
          <a:p>
            <a:pPr algn="just" defTabSz="3762375">
              <a:buFont typeface="Arial" charset="0"/>
              <a:buChar char="•"/>
            </a:pPr>
            <a:r>
              <a:rPr lang="en-US" sz="3000" b="1" dirty="0"/>
              <a:t> Cell Viability after 48 h OMPT pre-treatment, </a:t>
            </a:r>
            <a:r>
              <a:rPr lang="en-US" sz="3000" b="1" dirty="0" smtClean="0"/>
              <a:t>HeyA8-MDR-RGS5-inducible </a:t>
            </a:r>
            <a:r>
              <a:rPr lang="en-US" sz="3000" b="1" dirty="0"/>
              <a:t>cells were exposed to cisplatin for 24 h and evaluated for viability. IC</a:t>
            </a:r>
            <a:r>
              <a:rPr lang="en-US" sz="3000" b="1" baseline="-25000" dirty="0"/>
              <a:t>50 </a:t>
            </a:r>
            <a:r>
              <a:rPr lang="en-US" sz="3000" b="1" dirty="0"/>
              <a:t>values for cisplatin were lower in the </a:t>
            </a:r>
            <a:r>
              <a:rPr lang="en-US" sz="3000" b="1" dirty="0" smtClean="0"/>
              <a:t>RGS5-induced </a:t>
            </a:r>
            <a:r>
              <a:rPr lang="en-US" sz="3000" b="1" dirty="0"/>
              <a:t>HeyA8-MDR cells that were not pretreated with OMPT</a:t>
            </a:r>
          </a:p>
          <a:p>
            <a:pPr algn="just" defTabSz="3762375">
              <a:buFont typeface="Arial" charset="0"/>
              <a:buChar char="•"/>
            </a:pPr>
            <a:r>
              <a:rPr lang="en-US" sz="3000" b="1" dirty="0"/>
              <a:t> BrdU Proliferation Assay and Cellomics </a:t>
            </a:r>
            <a:r>
              <a:rPr lang="en-US" sz="3000" b="1" dirty="0" smtClean="0"/>
              <a:t>Analysis.</a:t>
            </a:r>
          </a:p>
          <a:p>
            <a:pPr algn="just" defTabSz="3762375"/>
            <a:r>
              <a:rPr lang="en-US" sz="3000" b="1" dirty="0" smtClean="0"/>
              <a:t>HeyA8 </a:t>
            </a:r>
            <a:r>
              <a:rPr lang="en-US" sz="3000" b="1" dirty="0"/>
              <a:t>MDR cells were pulse treated for 1 hour with BrdU a Thymidine analog to measure proliferation and for 4 hours with several cell cycle arrest compounds</a:t>
            </a:r>
            <a:r>
              <a:rPr lang="en-US" sz="3000" b="1" dirty="0" smtClean="0"/>
              <a:t>.</a:t>
            </a:r>
          </a:p>
          <a:p>
            <a:pPr marL="457200" indent="-457200" algn="just" defTabSz="3762375">
              <a:buFont typeface="Arial" pitchFamily="34" charset="0"/>
              <a:buChar char="•"/>
            </a:pPr>
            <a:r>
              <a:rPr lang="en-US" sz="3000" b="1" dirty="0" smtClean="0"/>
              <a:t>In vivo pilot study, athymic nude mice were</a:t>
            </a:r>
          </a:p>
          <a:p>
            <a:pPr algn="just" defTabSz="3762375"/>
            <a:r>
              <a:rPr lang="en-US" sz="3000" b="1" dirty="0" smtClean="0"/>
              <a:t>injected IP with RGS5-expressing HeyA8 MDR cells in Extracel® to form solid tumors and monitored over a course of two months.   </a:t>
            </a:r>
          </a:p>
          <a:p>
            <a:pPr marL="457200" indent="-457200" algn="just" defTabSz="3762375">
              <a:buFont typeface="Arial" pitchFamily="34" charset="0"/>
              <a:buChar char="•"/>
            </a:pPr>
            <a:r>
              <a:rPr lang="en-US" sz="3000" b="1" dirty="0" smtClean="0"/>
              <a:t>Percent survival, tumor volume, serum VEGF, and</a:t>
            </a:r>
          </a:p>
          <a:p>
            <a:pPr algn="just" defTabSz="3762375"/>
            <a:r>
              <a:rPr lang="en-US" sz="3000" b="1" dirty="0" smtClean="0"/>
              <a:t>percent necrotic tumors was measured in mice and antibody staining of tumor samples was performed for both vector and RGS5 induced tumor bearing mice.</a:t>
            </a:r>
            <a:endParaRPr lang="en-US" sz="3000" b="1" dirty="0"/>
          </a:p>
          <a:p>
            <a:pPr defTabSz="3762375"/>
            <a:endParaRPr lang="en-US" sz="3200" b="1" dirty="0"/>
          </a:p>
        </p:txBody>
      </p:sp>
      <p:grpSp>
        <p:nvGrpSpPr>
          <p:cNvPr id="14364" name="Group 132"/>
          <p:cNvGrpSpPr>
            <a:grpSpLocks noChangeAspect="1"/>
          </p:cNvGrpSpPr>
          <p:nvPr/>
        </p:nvGrpSpPr>
        <p:grpSpPr bwMode="auto">
          <a:xfrm>
            <a:off x="42747754" y="15139795"/>
            <a:ext cx="561975" cy="2733675"/>
            <a:chOff x="2927" y="374"/>
            <a:chExt cx="248" cy="805"/>
          </a:xfrm>
        </p:grpSpPr>
        <p:grpSp>
          <p:nvGrpSpPr>
            <p:cNvPr id="14397" name="Group 133"/>
            <p:cNvGrpSpPr>
              <a:grpSpLocks/>
            </p:cNvGrpSpPr>
            <p:nvPr/>
          </p:nvGrpSpPr>
          <p:grpSpPr bwMode="auto">
            <a:xfrm rot="10800000" flipH="1">
              <a:off x="3008" y="533"/>
              <a:ext cx="69" cy="570"/>
              <a:chOff x="96" y="2907"/>
              <a:chExt cx="69" cy="570"/>
            </a:xfrm>
          </p:grpSpPr>
          <p:sp>
            <p:nvSpPr>
              <p:cNvPr id="14400" name="Rectangle 134"/>
              <p:cNvSpPr>
                <a:spLocks noChangeArrowheads="1"/>
              </p:cNvSpPr>
              <p:nvPr/>
            </p:nvSpPr>
            <p:spPr bwMode="auto">
              <a:xfrm>
                <a:off x="96" y="2907"/>
                <a:ext cx="69" cy="69"/>
              </a:xfrm>
              <a:prstGeom prst="rect">
                <a:avLst/>
              </a:prstGeom>
              <a:solidFill>
                <a:srgbClr val="00FF00"/>
              </a:solidFill>
              <a:ln w="9525">
                <a:noFill/>
                <a:miter lim="800000"/>
                <a:headEnd/>
                <a:tailEnd/>
              </a:ln>
            </p:spPr>
            <p:txBody>
              <a:bodyPr rot="10800000" wrap="none" anchor="ctr"/>
              <a:lstStyle/>
              <a:p>
                <a:endParaRPr lang="en-US" dirty="0"/>
              </a:p>
            </p:txBody>
          </p:sp>
          <p:sp>
            <p:nvSpPr>
              <p:cNvPr id="14401" name="Rectangle 135"/>
              <p:cNvSpPr>
                <a:spLocks noChangeArrowheads="1"/>
              </p:cNvSpPr>
              <p:nvPr/>
            </p:nvSpPr>
            <p:spPr bwMode="auto">
              <a:xfrm>
                <a:off x="96" y="3024"/>
                <a:ext cx="69" cy="69"/>
              </a:xfrm>
              <a:prstGeom prst="rect">
                <a:avLst/>
              </a:prstGeom>
              <a:solidFill>
                <a:srgbClr val="00AC01"/>
              </a:solidFill>
              <a:ln w="9525">
                <a:noFill/>
                <a:miter lim="800000"/>
                <a:headEnd/>
                <a:tailEnd/>
              </a:ln>
            </p:spPr>
            <p:txBody>
              <a:bodyPr rot="10800000" wrap="none" anchor="ctr"/>
              <a:lstStyle/>
              <a:p>
                <a:endParaRPr lang="en-US" dirty="0"/>
              </a:p>
            </p:txBody>
          </p:sp>
          <p:sp>
            <p:nvSpPr>
              <p:cNvPr id="14402" name="Rectangle 136"/>
              <p:cNvSpPr>
                <a:spLocks noChangeArrowheads="1"/>
              </p:cNvSpPr>
              <p:nvPr/>
            </p:nvSpPr>
            <p:spPr bwMode="auto">
              <a:xfrm>
                <a:off x="96" y="2955"/>
                <a:ext cx="69" cy="69"/>
              </a:xfrm>
              <a:prstGeom prst="rect">
                <a:avLst/>
              </a:prstGeom>
              <a:solidFill>
                <a:srgbClr val="00DF02"/>
              </a:solidFill>
              <a:ln w="9525">
                <a:noFill/>
                <a:miter lim="800000"/>
                <a:headEnd/>
                <a:tailEnd/>
              </a:ln>
            </p:spPr>
            <p:txBody>
              <a:bodyPr rot="10800000" wrap="none" anchor="ctr"/>
              <a:lstStyle/>
              <a:p>
                <a:endParaRPr lang="en-US" dirty="0"/>
              </a:p>
            </p:txBody>
          </p:sp>
          <p:sp>
            <p:nvSpPr>
              <p:cNvPr id="14403" name="Rectangle 137"/>
              <p:cNvSpPr>
                <a:spLocks noChangeArrowheads="1"/>
              </p:cNvSpPr>
              <p:nvPr/>
            </p:nvSpPr>
            <p:spPr bwMode="auto">
              <a:xfrm>
                <a:off x="96" y="3147"/>
                <a:ext cx="69" cy="69"/>
              </a:xfrm>
              <a:prstGeom prst="rect">
                <a:avLst/>
              </a:prstGeom>
              <a:solidFill>
                <a:schemeClr val="tx2"/>
              </a:solidFill>
              <a:ln w="9525">
                <a:noFill/>
                <a:miter lim="800000"/>
                <a:headEnd/>
                <a:tailEnd/>
              </a:ln>
            </p:spPr>
            <p:txBody>
              <a:bodyPr rot="10800000" wrap="none" anchor="ctr"/>
              <a:lstStyle/>
              <a:p>
                <a:endParaRPr lang="en-US" dirty="0"/>
              </a:p>
            </p:txBody>
          </p:sp>
          <p:sp>
            <p:nvSpPr>
              <p:cNvPr id="14404" name="Rectangle 138"/>
              <p:cNvSpPr>
                <a:spLocks noChangeArrowheads="1"/>
              </p:cNvSpPr>
              <p:nvPr/>
            </p:nvSpPr>
            <p:spPr bwMode="auto">
              <a:xfrm>
                <a:off x="96" y="3086"/>
                <a:ext cx="69" cy="69"/>
              </a:xfrm>
              <a:prstGeom prst="rect">
                <a:avLst/>
              </a:prstGeom>
              <a:solidFill>
                <a:srgbClr val="186A20"/>
              </a:solidFill>
              <a:ln w="9525">
                <a:noFill/>
                <a:miter lim="800000"/>
                <a:headEnd/>
                <a:tailEnd/>
              </a:ln>
            </p:spPr>
            <p:txBody>
              <a:bodyPr rot="10800000" wrap="none" anchor="ctr"/>
              <a:lstStyle/>
              <a:p>
                <a:endParaRPr lang="en-US" dirty="0"/>
              </a:p>
            </p:txBody>
          </p:sp>
          <p:sp>
            <p:nvSpPr>
              <p:cNvPr id="14405" name="Rectangle 139"/>
              <p:cNvSpPr>
                <a:spLocks noChangeArrowheads="1"/>
              </p:cNvSpPr>
              <p:nvPr/>
            </p:nvSpPr>
            <p:spPr bwMode="auto">
              <a:xfrm>
                <a:off x="96" y="3216"/>
                <a:ext cx="69" cy="69"/>
              </a:xfrm>
              <a:prstGeom prst="rect">
                <a:avLst/>
              </a:prstGeom>
              <a:solidFill>
                <a:srgbClr val="4E0000"/>
              </a:solidFill>
              <a:ln w="9525">
                <a:noFill/>
                <a:miter lim="800000"/>
                <a:headEnd/>
                <a:tailEnd/>
              </a:ln>
            </p:spPr>
            <p:txBody>
              <a:bodyPr rot="10800000" wrap="none" anchor="ctr"/>
              <a:lstStyle/>
              <a:p>
                <a:endParaRPr lang="en-US" dirty="0"/>
              </a:p>
            </p:txBody>
          </p:sp>
          <p:sp>
            <p:nvSpPr>
              <p:cNvPr id="14406" name="Rectangle 140"/>
              <p:cNvSpPr>
                <a:spLocks noChangeArrowheads="1"/>
              </p:cNvSpPr>
              <p:nvPr/>
            </p:nvSpPr>
            <p:spPr bwMode="auto">
              <a:xfrm>
                <a:off x="96" y="3276"/>
                <a:ext cx="69" cy="69"/>
              </a:xfrm>
              <a:prstGeom prst="rect">
                <a:avLst/>
              </a:prstGeom>
              <a:solidFill>
                <a:srgbClr val="840101"/>
              </a:solidFill>
              <a:ln w="9525">
                <a:noFill/>
                <a:miter lim="800000"/>
                <a:headEnd/>
                <a:tailEnd/>
              </a:ln>
            </p:spPr>
            <p:txBody>
              <a:bodyPr rot="10800000" wrap="none" anchor="ctr"/>
              <a:lstStyle/>
              <a:p>
                <a:endParaRPr lang="en-US" dirty="0"/>
              </a:p>
            </p:txBody>
          </p:sp>
          <p:sp>
            <p:nvSpPr>
              <p:cNvPr id="14407" name="Rectangle 141"/>
              <p:cNvSpPr>
                <a:spLocks noChangeArrowheads="1"/>
              </p:cNvSpPr>
              <p:nvPr/>
            </p:nvSpPr>
            <p:spPr bwMode="auto">
              <a:xfrm>
                <a:off x="96" y="3339"/>
                <a:ext cx="69" cy="69"/>
              </a:xfrm>
              <a:prstGeom prst="rect">
                <a:avLst/>
              </a:prstGeom>
              <a:solidFill>
                <a:srgbClr val="BB0202"/>
              </a:solidFill>
              <a:ln w="9525">
                <a:noFill/>
                <a:miter lim="800000"/>
                <a:headEnd/>
                <a:tailEnd/>
              </a:ln>
            </p:spPr>
            <p:txBody>
              <a:bodyPr rot="10800000" wrap="none" anchor="ctr"/>
              <a:lstStyle/>
              <a:p>
                <a:endParaRPr lang="en-US" dirty="0"/>
              </a:p>
            </p:txBody>
          </p:sp>
          <p:sp>
            <p:nvSpPr>
              <p:cNvPr id="14408" name="Rectangle 142"/>
              <p:cNvSpPr>
                <a:spLocks noChangeArrowheads="1"/>
              </p:cNvSpPr>
              <p:nvPr/>
            </p:nvSpPr>
            <p:spPr bwMode="auto">
              <a:xfrm>
                <a:off x="96" y="3408"/>
                <a:ext cx="69" cy="69"/>
              </a:xfrm>
              <a:prstGeom prst="rect">
                <a:avLst/>
              </a:prstGeom>
              <a:solidFill>
                <a:srgbClr val="ED0202"/>
              </a:solidFill>
              <a:ln w="9525">
                <a:noFill/>
                <a:miter lim="800000"/>
                <a:headEnd/>
                <a:tailEnd/>
              </a:ln>
            </p:spPr>
            <p:txBody>
              <a:bodyPr rot="10800000" wrap="none" anchor="ctr"/>
              <a:lstStyle/>
              <a:p>
                <a:endParaRPr lang="en-US" dirty="0"/>
              </a:p>
            </p:txBody>
          </p:sp>
        </p:grpSp>
        <p:sp>
          <p:nvSpPr>
            <p:cNvPr id="14398" name="Text Box 143"/>
            <p:cNvSpPr txBox="1">
              <a:spLocks noChangeArrowheads="1"/>
            </p:cNvSpPr>
            <p:nvPr/>
          </p:nvSpPr>
          <p:spPr bwMode="auto">
            <a:xfrm>
              <a:off x="2927" y="1080"/>
              <a:ext cx="236" cy="99"/>
            </a:xfrm>
            <a:prstGeom prst="rect">
              <a:avLst/>
            </a:prstGeom>
            <a:noFill/>
            <a:ln w="9525">
              <a:noFill/>
              <a:miter lim="800000"/>
              <a:headEnd/>
              <a:tailEnd/>
            </a:ln>
          </p:spPr>
          <p:txBody>
            <a:bodyPr wrap="none">
              <a:spAutoFit/>
            </a:bodyPr>
            <a:lstStyle/>
            <a:p>
              <a:r>
                <a:rPr lang="en-US" sz="1600" dirty="0"/>
                <a:t>-3.5</a:t>
              </a:r>
              <a:endParaRPr lang="en-US" sz="1600" b="1" dirty="0"/>
            </a:p>
          </p:txBody>
        </p:sp>
        <p:sp>
          <p:nvSpPr>
            <p:cNvPr id="14399" name="Text Box 144"/>
            <p:cNvSpPr txBox="1">
              <a:spLocks noChangeArrowheads="1"/>
            </p:cNvSpPr>
            <p:nvPr/>
          </p:nvSpPr>
          <p:spPr bwMode="auto">
            <a:xfrm>
              <a:off x="2954" y="374"/>
              <a:ext cx="221" cy="108"/>
            </a:xfrm>
            <a:prstGeom prst="rect">
              <a:avLst/>
            </a:prstGeom>
            <a:noFill/>
            <a:ln w="9525">
              <a:noFill/>
              <a:miter lim="800000"/>
              <a:headEnd/>
              <a:tailEnd/>
            </a:ln>
          </p:spPr>
          <p:txBody>
            <a:bodyPr wrap="none">
              <a:spAutoFit/>
            </a:bodyPr>
            <a:lstStyle/>
            <a:p>
              <a:r>
                <a:rPr lang="en-US" sz="1800" dirty="0"/>
                <a:t>4.3</a:t>
              </a:r>
            </a:p>
          </p:txBody>
        </p:sp>
      </p:grpSp>
      <p:sp>
        <p:nvSpPr>
          <p:cNvPr id="14366" name="Rectangle 3"/>
          <p:cNvSpPr>
            <a:spLocks noChangeArrowheads="1"/>
          </p:cNvSpPr>
          <p:nvPr/>
        </p:nvSpPr>
        <p:spPr bwMode="auto">
          <a:xfrm>
            <a:off x="0" y="158750"/>
            <a:ext cx="184150" cy="366713"/>
          </a:xfrm>
          <a:prstGeom prst="rect">
            <a:avLst/>
          </a:prstGeom>
          <a:noFill/>
          <a:ln w="9525">
            <a:noFill/>
            <a:miter lim="800000"/>
            <a:headEnd/>
            <a:tailEnd/>
          </a:ln>
        </p:spPr>
        <p:txBody>
          <a:bodyPr wrap="none" anchor="ctr">
            <a:spAutoFit/>
          </a:bodyPr>
          <a:lstStyle/>
          <a:p>
            <a:endParaRPr lang="en-US" sz="1800" dirty="0">
              <a:cs typeface="Arial" charset="0"/>
            </a:endParaRPr>
          </a:p>
        </p:txBody>
      </p:sp>
      <p:pic>
        <p:nvPicPr>
          <p:cNvPr id="14368" name="Picture 86" descr="Gene Expression Ovarian Cancer Resistance.png"/>
          <p:cNvPicPr>
            <a:picLocks noChangeAspect="1"/>
          </p:cNvPicPr>
          <p:nvPr/>
        </p:nvPicPr>
        <p:blipFill>
          <a:blip r:embed="rId5" cstate="print"/>
          <a:srcRect/>
          <a:stretch>
            <a:fillRect/>
          </a:stretch>
        </p:blipFill>
        <p:spPr bwMode="auto">
          <a:xfrm>
            <a:off x="39992078" y="10851511"/>
            <a:ext cx="3178192" cy="7053708"/>
          </a:xfrm>
          <a:prstGeom prst="rect">
            <a:avLst/>
          </a:prstGeom>
          <a:noFill/>
          <a:ln w="9525">
            <a:noFill/>
            <a:miter lim="800000"/>
            <a:headEnd/>
            <a:tailEnd/>
          </a:ln>
        </p:spPr>
      </p:pic>
      <p:sp>
        <p:nvSpPr>
          <p:cNvPr id="14369" name="Rectangle 68"/>
          <p:cNvSpPr>
            <a:spLocks noChangeArrowheads="1"/>
          </p:cNvSpPr>
          <p:nvPr/>
        </p:nvSpPr>
        <p:spPr bwMode="auto">
          <a:xfrm>
            <a:off x="10621963" y="4271963"/>
            <a:ext cx="11134451" cy="14892337"/>
          </a:xfrm>
          <a:prstGeom prst="rect">
            <a:avLst/>
          </a:prstGeom>
          <a:noFill/>
          <a:ln w="88900" algn="ctr">
            <a:solidFill>
              <a:srgbClr val="B60431"/>
            </a:solidFill>
            <a:round/>
            <a:headEnd/>
            <a:tailEnd/>
          </a:ln>
        </p:spPr>
        <p:txBody>
          <a:bodyPr/>
          <a:lstStyle/>
          <a:p>
            <a:pPr defTabSz="3762375"/>
            <a:endParaRPr lang="en-US" dirty="0"/>
          </a:p>
        </p:txBody>
      </p:sp>
      <p:sp>
        <p:nvSpPr>
          <p:cNvPr id="14370" name="Rectangle 69"/>
          <p:cNvSpPr>
            <a:spLocks noChangeArrowheads="1"/>
          </p:cNvSpPr>
          <p:nvPr/>
        </p:nvSpPr>
        <p:spPr bwMode="auto">
          <a:xfrm>
            <a:off x="22051963" y="4270375"/>
            <a:ext cx="11042650" cy="14890750"/>
          </a:xfrm>
          <a:prstGeom prst="rect">
            <a:avLst/>
          </a:prstGeom>
          <a:noFill/>
          <a:ln w="88900" algn="ctr">
            <a:solidFill>
              <a:srgbClr val="B60431"/>
            </a:solidFill>
            <a:round/>
            <a:headEnd/>
            <a:tailEnd/>
          </a:ln>
        </p:spPr>
        <p:txBody>
          <a:bodyPr/>
          <a:lstStyle/>
          <a:p>
            <a:pPr defTabSz="3762375"/>
            <a:endParaRPr lang="en-US" dirty="0"/>
          </a:p>
        </p:txBody>
      </p:sp>
      <p:sp>
        <p:nvSpPr>
          <p:cNvPr id="14371" name="Rectangle 11"/>
          <p:cNvSpPr>
            <a:spLocks noChangeArrowheads="1"/>
          </p:cNvSpPr>
          <p:nvPr/>
        </p:nvSpPr>
        <p:spPr bwMode="auto">
          <a:xfrm>
            <a:off x="22051963" y="4298950"/>
            <a:ext cx="11082337" cy="954088"/>
          </a:xfrm>
          <a:prstGeom prst="rect">
            <a:avLst/>
          </a:prstGeom>
          <a:solidFill>
            <a:srgbClr val="B60431"/>
          </a:solidFill>
          <a:ln w="9525">
            <a:noFill/>
            <a:miter lim="800000"/>
            <a:headEnd/>
            <a:tailEnd/>
          </a:ln>
        </p:spPr>
        <p:txBody>
          <a:bodyPr wrap="none" lIns="109728" tIns="54864" rIns="109728" bIns="54864" anchor="ctr" anchorCtr="0"/>
          <a:lstStyle/>
          <a:p>
            <a:pPr algn="ctr" defTabSz="3762375"/>
            <a:r>
              <a:rPr lang="en-US" sz="4100" b="1" dirty="0" smtClean="0">
                <a:solidFill>
                  <a:schemeClr val="bg1"/>
                </a:solidFill>
              </a:rPr>
              <a:t>RGS5 Effects In Vivo on Growth &amp;Survival</a:t>
            </a:r>
            <a:endParaRPr lang="en-US" sz="4100" b="1" dirty="0">
              <a:solidFill>
                <a:schemeClr val="bg1"/>
              </a:solidFill>
            </a:endParaRPr>
          </a:p>
        </p:txBody>
      </p:sp>
      <p:sp>
        <p:nvSpPr>
          <p:cNvPr id="14372" name="Rectangle 71"/>
          <p:cNvSpPr>
            <a:spLocks noChangeArrowheads="1"/>
          </p:cNvSpPr>
          <p:nvPr/>
        </p:nvSpPr>
        <p:spPr bwMode="auto">
          <a:xfrm>
            <a:off x="10620374" y="19626262"/>
            <a:ext cx="11120031" cy="12618720"/>
          </a:xfrm>
          <a:prstGeom prst="rect">
            <a:avLst/>
          </a:prstGeom>
          <a:noFill/>
          <a:ln w="88900" algn="ctr">
            <a:solidFill>
              <a:srgbClr val="B60431"/>
            </a:solidFill>
            <a:round/>
            <a:headEnd/>
            <a:tailEnd/>
          </a:ln>
        </p:spPr>
        <p:txBody>
          <a:bodyPr/>
          <a:lstStyle/>
          <a:p>
            <a:pPr defTabSz="3762375"/>
            <a:endParaRPr lang="en-US" dirty="0"/>
          </a:p>
        </p:txBody>
      </p:sp>
      <p:sp>
        <p:nvSpPr>
          <p:cNvPr id="14373" name="Rectangle 11"/>
          <p:cNvSpPr>
            <a:spLocks noChangeArrowheads="1"/>
          </p:cNvSpPr>
          <p:nvPr/>
        </p:nvSpPr>
        <p:spPr bwMode="auto">
          <a:xfrm>
            <a:off x="10583863" y="19621719"/>
            <a:ext cx="11172551" cy="896938"/>
          </a:xfrm>
          <a:prstGeom prst="rect">
            <a:avLst/>
          </a:prstGeom>
          <a:solidFill>
            <a:srgbClr val="B60431"/>
          </a:solidFill>
          <a:ln w="9525">
            <a:noFill/>
            <a:miter lim="800000"/>
            <a:headEnd/>
            <a:tailEnd/>
          </a:ln>
        </p:spPr>
        <p:txBody>
          <a:bodyPr wrap="none" lIns="109728" tIns="54864" rIns="109728" bIns="54864" anchor="ctr" anchorCtr="0"/>
          <a:lstStyle/>
          <a:p>
            <a:pPr algn="ctr" defTabSz="3762375"/>
            <a:r>
              <a:rPr lang="en-US" sz="4100" b="1" dirty="0">
                <a:solidFill>
                  <a:schemeClr val="bg1"/>
                </a:solidFill>
              </a:rPr>
              <a:t>Cell viability </a:t>
            </a:r>
            <a:r>
              <a:rPr lang="en-US" sz="4100" b="1" dirty="0" smtClean="0">
                <a:solidFill>
                  <a:schemeClr val="bg1"/>
                </a:solidFill>
              </a:rPr>
              <a:t>&amp; </a:t>
            </a:r>
            <a:r>
              <a:rPr lang="en-US" sz="4100" b="1" dirty="0">
                <a:solidFill>
                  <a:schemeClr val="bg1"/>
                </a:solidFill>
              </a:rPr>
              <a:t>the stabilized analogue OMPT</a:t>
            </a:r>
          </a:p>
        </p:txBody>
      </p:sp>
      <p:sp>
        <p:nvSpPr>
          <p:cNvPr id="14374" name="TextBox 77"/>
          <p:cNvSpPr txBox="1">
            <a:spLocks noChangeArrowheads="1"/>
          </p:cNvSpPr>
          <p:nvPr/>
        </p:nvSpPr>
        <p:spPr bwMode="auto">
          <a:xfrm>
            <a:off x="19700160" y="15302022"/>
            <a:ext cx="1947969" cy="923330"/>
          </a:xfrm>
          <a:prstGeom prst="rect">
            <a:avLst/>
          </a:prstGeom>
          <a:noFill/>
          <a:ln w="9525">
            <a:noFill/>
            <a:miter lim="800000"/>
            <a:headEnd/>
            <a:tailEnd/>
          </a:ln>
        </p:spPr>
        <p:txBody>
          <a:bodyPr wrap="none">
            <a:spAutoFit/>
          </a:bodyPr>
          <a:lstStyle/>
          <a:p>
            <a:r>
              <a:rPr lang="en-US" sz="2800" b="1" dirty="0">
                <a:solidFill>
                  <a:srgbClr val="B60431"/>
                </a:solidFill>
              </a:rPr>
              <a:t>- </a:t>
            </a:r>
            <a:r>
              <a:rPr lang="en-US" sz="2600" b="1" dirty="0" smtClean="0">
                <a:solidFill>
                  <a:srgbClr val="B60431"/>
                </a:solidFill>
              </a:rPr>
              <a:t>RGS5</a:t>
            </a:r>
            <a:endParaRPr lang="en-US" sz="2600" b="1" dirty="0">
              <a:solidFill>
                <a:srgbClr val="B60431"/>
              </a:solidFill>
            </a:endParaRPr>
          </a:p>
          <a:p>
            <a:r>
              <a:rPr lang="en-US" sz="2600" b="1" dirty="0">
                <a:solidFill>
                  <a:srgbClr val="B60431"/>
                </a:solidFill>
              </a:rPr>
              <a:t>expression</a:t>
            </a:r>
          </a:p>
        </p:txBody>
      </p:sp>
      <p:sp>
        <p:nvSpPr>
          <p:cNvPr id="14375" name="TextBox 79"/>
          <p:cNvSpPr txBox="1">
            <a:spLocks noChangeArrowheads="1"/>
          </p:cNvSpPr>
          <p:nvPr/>
        </p:nvSpPr>
        <p:spPr bwMode="auto">
          <a:xfrm>
            <a:off x="19656181" y="17446405"/>
            <a:ext cx="2084225" cy="954107"/>
          </a:xfrm>
          <a:prstGeom prst="rect">
            <a:avLst/>
          </a:prstGeom>
          <a:noFill/>
          <a:ln w="9525">
            <a:noFill/>
            <a:miter lim="800000"/>
            <a:headEnd/>
            <a:tailEnd/>
          </a:ln>
        </p:spPr>
        <p:txBody>
          <a:bodyPr wrap="none">
            <a:spAutoFit/>
          </a:bodyPr>
          <a:lstStyle/>
          <a:p>
            <a:r>
              <a:rPr lang="en-US" sz="2800" b="1" dirty="0">
                <a:solidFill>
                  <a:srgbClr val="B60431"/>
                </a:solidFill>
              </a:rPr>
              <a:t>+ </a:t>
            </a:r>
            <a:r>
              <a:rPr lang="en-US" sz="2800" b="1" dirty="0" smtClean="0">
                <a:solidFill>
                  <a:srgbClr val="B60431"/>
                </a:solidFill>
              </a:rPr>
              <a:t>RGS5</a:t>
            </a:r>
            <a:endParaRPr lang="en-US" sz="2800" b="1" dirty="0">
              <a:solidFill>
                <a:srgbClr val="B60431"/>
              </a:solidFill>
            </a:endParaRPr>
          </a:p>
          <a:p>
            <a:r>
              <a:rPr lang="en-US" sz="2800" b="1" dirty="0">
                <a:solidFill>
                  <a:srgbClr val="B60431"/>
                </a:solidFill>
              </a:rPr>
              <a:t>expression</a:t>
            </a:r>
          </a:p>
        </p:txBody>
      </p:sp>
      <p:sp>
        <p:nvSpPr>
          <p:cNvPr id="14381" name="Rectangle 96"/>
          <p:cNvSpPr>
            <a:spLocks noChangeArrowheads="1"/>
          </p:cNvSpPr>
          <p:nvPr/>
        </p:nvSpPr>
        <p:spPr bwMode="auto">
          <a:xfrm>
            <a:off x="12431713" y="20675600"/>
            <a:ext cx="508000" cy="482600"/>
          </a:xfrm>
          <a:prstGeom prst="rect">
            <a:avLst/>
          </a:prstGeom>
          <a:solidFill>
            <a:schemeClr val="bg1"/>
          </a:solidFill>
          <a:ln w="9525" algn="ctr">
            <a:noFill/>
            <a:round/>
            <a:headEnd/>
            <a:tailEnd/>
          </a:ln>
        </p:spPr>
        <p:txBody>
          <a:bodyPr/>
          <a:lstStyle/>
          <a:p>
            <a:pPr defTabSz="3762375"/>
            <a:endParaRPr lang="en-US" dirty="0"/>
          </a:p>
        </p:txBody>
      </p:sp>
      <p:sp>
        <p:nvSpPr>
          <p:cNvPr id="14382" name="TextBox 98"/>
          <p:cNvSpPr txBox="1">
            <a:spLocks noChangeArrowheads="1"/>
          </p:cNvSpPr>
          <p:nvPr/>
        </p:nvSpPr>
        <p:spPr bwMode="auto">
          <a:xfrm>
            <a:off x="42680814" y="13053480"/>
            <a:ext cx="1093569" cy="492443"/>
          </a:xfrm>
          <a:prstGeom prst="rect">
            <a:avLst/>
          </a:prstGeom>
          <a:noFill/>
          <a:ln w="9525">
            <a:noFill/>
            <a:miter lim="800000"/>
            <a:headEnd/>
            <a:tailEnd/>
          </a:ln>
        </p:spPr>
        <p:txBody>
          <a:bodyPr wrap="none">
            <a:spAutoFit/>
          </a:bodyPr>
          <a:lstStyle/>
          <a:p>
            <a:r>
              <a:rPr lang="en-US" sz="2600" b="1" dirty="0" smtClean="0">
                <a:solidFill>
                  <a:srgbClr val="B60431"/>
                </a:solidFill>
              </a:rPr>
              <a:t>RGS5</a:t>
            </a:r>
            <a:endParaRPr lang="en-US" sz="2600" b="1" dirty="0">
              <a:solidFill>
                <a:srgbClr val="B60431"/>
              </a:solidFill>
            </a:endParaRPr>
          </a:p>
        </p:txBody>
      </p:sp>
      <p:pic>
        <p:nvPicPr>
          <p:cNvPr id="87" name="Picture 10"/>
          <p:cNvPicPr>
            <a:picLocks noChangeAspect="1"/>
          </p:cNvPicPr>
          <p:nvPr/>
        </p:nvPicPr>
        <p:blipFill>
          <a:blip r:embed="rId6" cstate="print"/>
          <a:srcRect/>
          <a:stretch>
            <a:fillRect/>
          </a:stretch>
        </p:blipFill>
        <p:spPr bwMode="auto">
          <a:xfrm>
            <a:off x="33936703" y="30174993"/>
            <a:ext cx="2286000" cy="2286000"/>
          </a:xfrm>
          <a:prstGeom prst="rect">
            <a:avLst/>
          </a:prstGeom>
          <a:noFill/>
          <a:ln w="9525">
            <a:noFill/>
            <a:miter lim="800000"/>
            <a:headEnd/>
            <a:tailEnd/>
          </a:ln>
        </p:spPr>
      </p:pic>
      <p:pic>
        <p:nvPicPr>
          <p:cNvPr id="88" name="Picture 9"/>
          <p:cNvPicPr>
            <a:picLocks noChangeAspect="1"/>
          </p:cNvPicPr>
          <p:nvPr/>
        </p:nvPicPr>
        <p:blipFill>
          <a:blip r:embed="rId7" cstate="print"/>
          <a:srcRect/>
          <a:stretch>
            <a:fillRect/>
          </a:stretch>
        </p:blipFill>
        <p:spPr bwMode="auto">
          <a:xfrm>
            <a:off x="36649354" y="27733972"/>
            <a:ext cx="3118104" cy="2011680"/>
          </a:xfrm>
          <a:prstGeom prst="rect">
            <a:avLst/>
          </a:prstGeom>
          <a:noFill/>
          <a:ln w="9525">
            <a:noFill/>
            <a:miter lim="800000"/>
            <a:headEnd/>
            <a:tailEnd/>
          </a:ln>
        </p:spPr>
      </p:pic>
      <p:pic>
        <p:nvPicPr>
          <p:cNvPr id="89" name="Picture 88" descr="Georgiacancercoalition190 image.png"/>
          <p:cNvPicPr>
            <a:picLocks noChangeAspect="1"/>
          </p:cNvPicPr>
          <p:nvPr/>
        </p:nvPicPr>
        <p:blipFill>
          <a:blip r:embed="rId8" cstate="print"/>
          <a:stretch>
            <a:fillRect/>
          </a:stretch>
        </p:blipFill>
        <p:spPr>
          <a:xfrm>
            <a:off x="33746209" y="27727416"/>
            <a:ext cx="2548129" cy="2011680"/>
          </a:xfrm>
          <a:prstGeom prst="rect">
            <a:avLst/>
          </a:prstGeom>
        </p:spPr>
      </p:pic>
      <p:pic>
        <p:nvPicPr>
          <p:cNvPr id="90" name="Picture 33" descr="roundrev.tif"/>
          <p:cNvPicPr>
            <a:picLocks noChangeAspect="1"/>
          </p:cNvPicPr>
          <p:nvPr/>
        </p:nvPicPr>
        <p:blipFill>
          <a:blip r:embed="rId9" cstate="print"/>
          <a:srcRect/>
          <a:stretch>
            <a:fillRect/>
          </a:stretch>
        </p:blipFill>
        <p:spPr bwMode="auto">
          <a:xfrm>
            <a:off x="40948973" y="30065788"/>
            <a:ext cx="2468880" cy="2468880"/>
          </a:xfrm>
          <a:prstGeom prst="rect">
            <a:avLst/>
          </a:prstGeom>
          <a:noFill/>
          <a:ln w="9525">
            <a:noFill/>
            <a:miter lim="800000"/>
            <a:headEnd/>
            <a:tailEnd/>
          </a:ln>
        </p:spPr>
      </p:pic>
      <p:pic>
        <p:nvPicPr>
          <p:cNvPr id="91" name="Picture 86" descr="COP LOGO_2new09.tif"/>
          <p:cNvPicPr>
            <a:picLocks noChangeAspect="1"/>
          </p:cNvPicPr>
          <p:nvPr/>
        </p:nvPicPr>
        <p:blipFill>
          <a:blip r:embed="rId10" cstate="print"/>
          <a:srcRect/>
          <a:stretch>
            <a:fillRect/>
          </a:stretch>
        </p:blipFill>
        <p:spPr bwMode="auto">
          <a:xfrm>
            <a:off x="726686" y="564239"/>
            <a:ext cx="2927699" cy="2926080"/>
          </a:xfrm>
          <a:prstGeom prst="rect">
            <a:avLst/>
          </a:prstGeom>
          <a:noFill/>
          <a:ln w="228600" cap="sq" cmpd="thickThin">
            <a:noFill/>
            <a:miter lim="800000"/>
            <a:headEnd/>
            <a:tailEnd/>
          </a:ln>
        </p:spPr>
      </p:pic>
      <p:pic>
        <p:nvPicPr>
          <p:cNvPr id="92" name="Picture 91" descr="uga_logos.png"/>
          <p:cNvPicPr>
            <a:picLocks noChangeAspect="1"/>
          </p:cNvPicPr>
          <p:nvPr/>
        </p:nvPicPr>
        <p:blipFill>
          <a:blip r:embed="rId11" cstate="print">
            <a:extLst>
              <a:ext uri="{BEBA8EAE-BF5A-486C-A8C5-ECC9F3942E4B}">
                <a14:imgProps xmlns:a14="http://schemas.microsoft.com/office/drawing/2010/main">
                  <a14:imgLayer r:embed="rId12">
                    <a14:imgEffect>
                      <a14:sharpenSoften amount="100000"/>
                    </a14:imgEffect>
                    <a14:imgEffect>
                      <a14:colorTemperature colorTemp="5625"/>
                    </a14:imgEffect>
                    <a14:imgEffect>
                      <a14:saturation sat="200000"/>
                    </a14:imgEffect>
                  </a14:imgLayer>
                </a14:imgProps>
              </a:ext>
            </a:extLst>
          </a:blip>
          <a:srcRect l="49929" t="68634" r="1756"/>
          <a:stretch>
            <a:fillRect/>
          </a:stretch>
        </p:blipFill>
        <p:spPr>
          <a:xfrm>
            <a:off x="-1" y="31300225"/>
            <a:ext cx="4694044" cy="1645576"/>
          </a:xfrm>
          <a:prstGeom prst="rect">
            <a:avLst/>
          </a:prstGeom>
        </p:spPr>
      </p:pic>
      <p:sp>
        <p:nvSpPr>
          <p:cNvPr id="128" name="TextBox 127"/>
          <p:cNvSpPr txBox="1"/>
          <p:nvPr/>
        </p:nvSpPr>
        <p:spPr>
          <a:xfrm>
            <a:off x="10804357" y="20574000"/>
            <a:ext cx="842211" cy="1231106"/>
          </a:xfrm>
          <a:prstGeom prst="rect">
            <a:avLst/>
          </a:prstGeom>
          <a:solidFill>
            <a:schemeClr val="bg1"/>
          </a:solidFill>
        </p:spPr>
        <p:txBody>
          <a:bodyPr wrap="square" rtlCol="0">
            <a:spAutoFit/>
          </a:bodyPr>
          <a:lstStyle/>
          <a:p>
            <a:endParaRPr lang="en-US" dirty="0"/>
          </a:p>
        </p:txBody>
      </p:sp>
      <p:sp>
        <p:nvSpPr>
          <p:cNvPr id="129" name="TextBox 128"/>
          <p:cNvSpPr txBox="1"/>
          <p:nvPr/>
        </p:nvSpPr>
        <p:spPr>
          <a:xfrm>
            <a:off x="18944010" y="22256655"/>
            <a:ext cx="2382252" cy="369332"/>
          </a:xfrm>
          <a:prstGeom prst="rect">
            <a:avLst/>
          </a:prstGeom>
          <a:noFill/>
        </p:spPr>
        <p:txBody>
          <a:bodyPr wrap="square" rtlCol="0">
            <a:spAutoFit/>
          </a:bodyPr>
          <a:lstStyle/>
          <a:p>
            <a:r>
              <a:rPr lang="en-US" sz="1800" b="1" dirty="0" smtClean="0">
                <a:solidFill>
                  <a:srgbClr val="B60431"/>
                </a:solidFill>
              </a:rPr>
              <a:t>+ RGS 5 expression</a:t>
            </a:r>
            <a:endParaRPr lang="en-US" sz="1800" b="1" dirty="0">
              <a:solidFill>
                <a:srgbClr val="B60431"/>
              </a:solidFill>
            </a:endParaRPr>
          </a:p>
        </p:txBody>
      </p:sp>
      <p:sp>
        <p:nvSpPr>
          <p:cNvPr id="130" name="TextBox 129"/>
          <p:cNvSpPr txBox="1"/>
          <p:nvPr/>
        </p:nvSpPr>
        <p:spPr>
          <a:xfrm>
            <a:off x="18983845" y="22583602"/>
            <a:ext cx="2406316" cy="369332"/>
          </a:xfrm>
          <a:prstGeom prst="rect">
            <a:avLst/>
          </a:prstGeom>
          <a:noFill/>
        </p:spPr>
        <p:txBody>
          <a:bodyPr wrap="square" rtlCol="0">
            <a:spAutoFit/>
          </a:bodyPr>
          <a:lstStyle/>
          <a:p>
            <a:r>
              <a:rPr lang="en-US" sz="1800" dirty="0" smtClean="0">
                <a:solidFill>
                  <a:srgbClr val="B60431"/>
                </a:solidFill>
              </a:rPr>
              <a:t>- RGS 5 expression</a:t>
            </a:r>
            <a:endParaRPr lang="en-US" sz="1800" dirty="0">
              <a:solidFill>
                <a:srgbClr val="B60431"/>
              </a:solidFill>
            </a:endParaRPr>
          </a:p>
        </p:txBody>
      </p:sp>
      <p:pic>
        <p:nvPicPr>
          <p:cNvPr id="131" name="Picture 2" descr="model.tif"/>
          <p:cNvPicPr>
            <a:picLocks noChangeAspect="1" noChangeArrowheads="1"/>
          </p:cNvPicPr>
          <p:nvPr/>
        </p:nvPicPr>
        <p:blipFill>
          <a:blip r:embed="rId13" cstate="print"/>
          <a:srcRect/>
          <a:stretch>
            <a:fillRect/>
          </a:stretch>
        </p:blipFill>
        <p:spPr bwMode="auto">
          <a:xfrm>
            <a:off x="33233451" y="11372176"/>
            <a:ext cx="6770500" cy="6840000"/>
          </a:xfrm>
          <a:prstGeom prst="rect">
            <a:avLst/>
          </a:prstGeom>
          <a:noFill/>
          <a:ln w="9525">
            <a:noFill/>
            <a:miter lim="800000"/>
            <a:headEnd/>
            <a:tailEnd/>
          </a:ln>
        </p:spPr>
      </p:pic>
      <p:pic>
        <p:nvPicPr>
          <p:cNvPr id="132" name="Picture 131" descr="18_1 Lyso PA.gif"/>
          <p:cNvPicPr>
            <a:picLocks noChangeAspect="1"/>
          </p:cNvPicPr>
          <p:nvPr/>
        </p:nvPicPr>
        <p:blipFill>
          <a:blip r:embed="rId14" cstate="print"/>
          <a:stretch>
            <a:fillRect/>
          </a:stretch>
        </p:blipFill>
        <p:spPr>
          <a:xfrm>
            <a:off x="4173920" y="28004977"/>
            <a:ext cx="5715000" cy="1628775"/>
          </a:xfrm>
          <a:prstGeom prst="rect">
            <a:avLst/>
          </a:prstGeom>
        </p:spPr>
      </p:pic>
      <p:pic>
        <p:nvPicPr>
          <p:cNvPr id="133" name="Picture 132" descr="OMPT_2S.gif"/>
          <p:cNvPicPr>
            <a:picLocks noChangeAspect="1"/>
          </p:cNvPicPr>
          <p:nvPr/>
        </p:nvPicPr>
        <p:blipFill>
          <a:blip r:embed="rId15" cstate="print"/>
          <a:stretch>
            <a:fillRect/>
          </a:stretch>
        </p:blipFill>
        <p:spPr>
          <a:xfrm>
            <a:off x="926226" y="24767956"/>
            <a:ext cx="5715000" cy="1733550"/>
          </a:xfrm>
          <a:prstGeom prst="rect">
            <a:avLst/>
          </a:prstGeom>
        </p:spPr>
      </p:pic>
      <p:sp>
        <p:nvSpPr>
          <p:cNvPr id="134" name="Right Arrow 133"/>
          <p:cNvSpPr/>
          <p:nvPr/>
        </p:nvSpPr>
        <p:spPr bwMode="auto">
          <a:xfrm rot="10800000">
            <a:off x="6842234" y="24909517"/>
            <a:ext cx="1481959" cy="472965"/>
          </a:xfrm>
          <a:prstGeom prst="rightArrow">
            <a:avLst/>
          </a:prstGeom>
          <a:solidFill>
            <a:srgbClr val="B60431"/>
          </a:solidFill>
          <a:ln w="9525" cap="flat" cmpd="sng" algn="ctr">
            <a:solidFill>
              <a:srgbClr val="B6043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7400" b="0" i="0" u="none" strike="noStrike" cap="none" normalizeH="0" baseline="0" dirty="0" smtClean="0">
              <a:ln>
                <a:noFill/>
              </a:ln>
              <a:solidFill>
                <a:schemeClr val="tx1"/>
              </a:solidFill>
              <a:effectLst/>
              <a:latin typeface="Arial" charset="0"/>
            </a:endParaRPr>
          </a:p>
        </p:txBody>
      </p:sp>
      <p:sp>
        <p:nvSpPr>
          <p:cNvPr id="135" name="TextBox 134"/>
          <p:cNvSpPr txBox="1"/>
          <p:nvPr/>
        </p:nvSpPr>
        <p:spPr>
          <a:xfrm>
            <a:off x="2743199" y="26643724"/>
            <a:ext cx="4477407" cy="646331"/>
          </a:xfrm>
          <a:prstGeom prst="rect">
            <a:avLst/>
          </a:prstGeom>
          <a:noFill/>
        </p:spPr>
        <p:txBody>
          <a:bodyPr wrap="square" rtlCol="0">
            <a:spAutoFit/>
          </a:bodyPr>
          <a:lstStyle/>
          <a:p>
            <a:r>
              <a:rPr lang="en-US" sz="3600" b="1" dirty="0" smtClean="0">
                <a:solidFill>
                  <a:srgbClr val="B60431"/>
                </a:solidFill>
              </a:rPr>
              <a:t>2S-OMPT</a:t>
            </a:r>
            <a:endParaRPr lang="en-US" sz="3600" b="1" dirty="0">
              <a:solidFill>
                <a:srgbClr val="B60431"/>
              </a:solidFill>
            </a:endParaRPr>
          </a:p>
        </p:txBody>
      </p:sp>
      <p:sp>
        <p:nvSpPr>
          <p:cNvPr id="136" name="TextBox 135"/>
          <p:cNvSpPr txBox="1"/>
          <p:nvPr/>
        </p:nvSpPr>
        <p:spPr>
          <a:xfrm>
            <a:off x="4824250" y="29828359"/>
            <a:ext cx="5517930" cy="646331"/>
          </a:xfrm>
          <a:prstGeom prst="rect">
            <a:avLst/>
          </a:prstGeom>
          <a:noFill/>
        </p:spPr>
        <p:txBody>
          <a:bodyPr wrap="square" rtlCol="0">
            <a:spAutoFit/>
          </a:bodyPr>
          <a:lstStyle/>
          <a:p>
            <a:r>
              <a:rPr lang="en-US" sz="3600" b="1" dirty="0" smtClean="0">
                <a:solidFill>
                  <a:srgbClr val="B60431"/>
                </a:solidFill>
              </a:rPr>
              <a:t>Lysophosphatidic Acid</a:t>
            </a:r>
            <a:endParaRPr lang="en-US" sz="3600" b="1" dirty="0">
              <a:solidFill>
                <a:srgbClr val="B60431"/>
              </a:solidFill>
            </a:endParaRPr>
          </a:p>
        </p:txBody>
      </p:sp>
      <p:sp>
        <p:nvSpPr>
          <p:cNvPr id="137" name="TextBox 136"/>
          <p:cNvSpPr txBox="1"/>
          <p:nvPr/>
        </p:nvSpPr>
        <p:spPr>
          <a:xfrm>
            <a:off x="6495393" y="24184305"/>
            <a:ext cx="3909849" cy="584775"/>
          </a:xfrm>
          <a:prstGeom prst="rect">
            <a:avLst/>
          </a:prstGeom>
          <a:noFill/>
        </p:spPr>
        <p:txBody>
          <a:bodyPr wrap="square" rtlCol="0">
            <a:spAutoFit/>
          </a:bodyPr>
          <a:lstStyle/>
          <a:p>
            <a:r>
              <a:rPr lang="en-US" sz="3200" b="1" dirty="0" smtClean="0">
                <a:solidFill>
                  <a:srgbClr val="B60431"/>
                </a:solidFill>
              </a:rPr>
              <a:t>phosphothionate</a:t>
            </a:r>
            <a:endParaRPr lang="en-US" sz="3200" b="1" dirty="0">
              <a:solidFill>
                <a:srgbClr val="B60431"/>
              </a:solidFill>
            </a:endParaRPr>
          </a:p>
        </p:txBody>
      </p:sp>
      <p:sp>
        <p:nvSpPr>
          <p:cNvPr id="139" name="TextBox 138"/>
          <p:cNvSpPr txBox="1"/>
          <p:nvPr/>
        </p:nvSpPr>
        <p:spPr>
          <a:xfrm>
            <a:off x="16889018" y="10970312"/>
            <a:ext cx="4644189" cy="2677656"/>
          </a:xfrm>
          <a:prstGeom prst="rect">
            <a:avLst/>
          </a:prstGeom>
          <a:noFill/>
        </p:spPr>
        <p:txBody>
          <a:bodyPr wrap="square" rtlCol="0">
            <a:spAutoFit/>
          </a:bodyPr>
          <a:lstStyle/>
          <a:p>
            <a:r>
              <a:rPr lang="en-US" sz="2800" b="1" dirty="0" smtClean="0">
                <a:solidFill>
                  <a:srgbClr val="B60431"/>
                </a:solidFill>
              </a:rPr>
              <a:t>*** Significant Differences in average cell count with RGS5 expression.  </a:t>
            </a:r>
          </a:p>
          <a:p>
            <a:r>
              <a:rPr lang="en-US" sz="2800" b="1" dirty="0" smtClean="0">
                <a:solidFill>
                  <a:srgbClr val="B60431"/>
                </a:solidFill>
              </a:rPr>
              <a:t>No difference in mean target BrdU fluorescence intensity.  </a:t>
            </a:r>
            <a:endParaRPr lang="en-US" sz="2800" b="1" dirty="0">
              <a:solidFill>
                <a:srgbClr val="B60431"/>
              </a:solidFill>
            </a:endParaRPr>
          </a:p>
        </p:txBody>
      </p:sp>
      <p:sp>
        <p:nvSpPr>
          <p:cNvPr id="97" name="TextBox 96"/>
          <p:cNvSpPr txBox="1"/>
          <p:nvPr/>
        </p:nvSpPr>
        <p:spPr>
          <a:xfrm>
            <a:off x="6593305" y="31667115"/>
            <a:ext cx="3561348" cy="584775"/>
          </a:xfrm>
          <a:prstGeom prst="rect">
            <a:avLst/>
          </a:prstGeom>
          <a:noFill/>
        </p:spPr>
        <p:txBody>
          <a:bodyPr wrap="square" rtlCol="0">
            <a:spAutoFit/>
          </a:bodyPr>
          <a:lstStyle/>
          <a:p>
            <a:endParaRPr lang="en-US" sz="3200" dirty="0"/>
          </a:p>
        </p:txBody>
      </p:sp>
      <p:pic>
        <p:nvPicPr>
          <p:cNvPr id="100" name="Picture 99" descr="Avanti_Polar_Lipids-logo.gif"/>
          <p:cNvPicPr>
            <a:picLocks noChangeAspect="1"/>
          </p:cNvPicPr>
          <p:nvPr/>
        </p:nvPicPr>
        <p:blipFill>
          <a:blip r:embed="rId16" cstate="print"/>
          <a:stretch>
            <a:fillRect/>
          </a:stretch>
        </p:blipFill>
        <p:spPr>
          <a:xfrm>
            <a:off x="7517731" y="31013400"/>
            <a:ext cx="1905000" cy="1905000"/>
          </a:xfrm>
          <a:prstGeom prst="rect">
            <a:avLst/>
          </a:prstGeom>
        </p:spPr>
      </p:pic>
      <p:pic>
        <p:nvPicPr>
          <p:cNvPr id="93" name="Picture 92" descr="03112011 HeyA8 MDR_pTet dual RGS2_cellomics_colored.jpg"/>
          <p:cNvPicPr>
            <a:picLocks noChangeAspect="1"/>
          </p:cNvPicPr>
          <p:nvPr/>
        </p:nvPicPr>
        <p:blipFill>
          <a:blip r:embed="rId17" cstate="print"/>
          <a:stretch>
            <a:fillRect/>
          </a:stretch>
        </p:blipFill>
        <p:spPr>
          <a:xfrm>
            <a:off x="10760867" y="5386937"/>
            <a:ext cx="5253643" cy="4754880"/>
          </a:xfrm>
          <a:prstGeom prst="rect">
            <a:avLst/>
          </a:prstGeom>
        </p:spPr>
      </p:pic>
      <p:pic>
        <p:nvPicPr>
          <p:cNvPr id="95" name="Picture 4"/>
          <p:cNvPicPr>
            <a:picLocks noChangeAspect="1" noChangeArrowheads="1"/>
          </p:cNvPicPr>
          <p:nvPr/>
        </p:nvPicPr>
        <p:blipFill>
          <a:blip r:embed="rId18" cstate="print"/>
          <a:srcRect/>
          <a:stretch>
            <a:fillRect/>
          </a:stretch>
        </p:blipFill>
        <p:spPr bwMode="auto">
          <a:xfrm>
            <a:off x="10763198" y="10369230"/>
            <a:ext cx="5984879" cy="4206240"/>
          </a:xfrm>
          <a:prstGeom prst="rect">
            <a:avLst/>
          </a:prstGeom>
          <a:noFill/>
          <a:ln w="9525">
            <a:noFill/>
            <a:miter lim="800000"/>
            <a:headEnd/>
            <a:tailEnd/>
          </a:ln>
        </p:spPr>
      </p:pic>
      <p:pic>
        <p:nvPicPr>
          <p:cNvPr id="96" name="Picture 95" descr="Cellomics BrdU AACR.png"/>
          <p:cNvPicPr>
            <a:picLocks noChangeAspect="1"/>
          </p:cNvPicPr>
          <p:nvPr/>
        </p:nvPicPr>
        <p:blipFill>
          <a:blip r:embed="rId19" cstate="print"/>
          <a:stretch>
            <a:fillRect/>
          </a:stretch>
        </p:blipFill>
        <p:spPr>
          <a:xfrm>
            <a:off x="10767475" y="14507926"/>
            <a:ext cx="8996891" cy="4539255"/>
          </a:xfrm>
          <a:prstGeom prst="rect">
            <a:avLst/>
          </a:prstGeom>
        </p:spPr>
      </p:pic>
      <p:pic>
        <p:nvPicPr>
          <p:cNvPr id="1030" name="Picture 6"/>
          <p:cNvPicPr>
            <a:picLocks noChangeAspect="1" noChangeArrowheads="1"/>
          </p:cNvPicPr>
          <p:nvPr/>
        </p:nvPicPr>
        <p:blipFill>
          <a:blip r:embed="rId20">
            <a:extLst>
              <a:ext uri="{BEBA8EAE-BF5A-486C-A8C5-ECC9F3942E4B}">
                <a14:imgProps xmlns:a14="http://schemas.microsoft.com/office/drawing/2010/main">
                  <a14:imgLayer r:embed="rId21">
                    <a14:imgEffect>
                      <a14:sharpenSoften amount="100000"/>
                    </a14:imgEffect>
                    <a14:imgEffect>
                      <a14:saturation sat="360000"/>
                    </a14:imgEffect>
                  </a14:imgLayer>
                </a14:imgProps>
              </a:ext>
              <a:ext uri="{28A0092B-C50C-407E-A947-70E740481C1C}">
                <a14:useLocalDpi xmlns:a14="http://schemas.microsoft.com/office/drawing/2010/main" val="0"/>
              </a:ext>
            </a:extLst>
          </a:blip>
          <a:srcRect/>
          <a:stretch>
            <a:fillRect/>
          </a:stretch>
        </p:blipFill>
        <p:spPr bwMode="auto">
          <a:xfrm>
            <a:off x="10928857" y="25871797"/>
            <a:ext cx="5827395" cy="3187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175437" y="10000174"/>
            <a:ext cx="4486275" cy="421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265040" y="11550015"/>
            <a:ext cx="5674907" cy="7479174"/>
          </a:xfrm>
          <a:prstGeom prst="rect">
            <a:avLst/>
          </a:prstGeom>
        </p:spPr>
      </p:pic>
      <p:pic>
        <p:nvPicPr>
          <p:cNvPr id="3" name="Picture 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0317616" y="9526943"/>
            <a:ext cx="2590800" cy="1950720"/>
          </a:xfrm>
          <a:prstGeom prst="rect">
            <a:avLst/>
          </a:prstGeom>
        </p:spPr>
      </p:pic>
      <p:pic>
        <p:nvPicPr>
          <p:cNvPr id="5" name="Picture 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175434" y="5474348"/>
            <a:ext cx="7721918" cy="40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327938" y="5323853"/>
            <a:ext cx="5626703" cy="4019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9" name="Group 98"/>
          <p:cNvGrpSpPr>
            <a:grpSpLocks noChangeAspect="1"/>
          </p:cNvGrpSpPr>
          <p:nvPr/>
        </p:nvGrpSpPr>
        <p:grpSpPr>
          <a:xfrm>
            <a:off x="22434084" y="14646369"/>
            <a:ext cx="5038864" cy="4200202"/>
            <a:chOff x="1511944" y="2740024"/>
            <a:chExt cx="1866245" cy="1555629"/>
          </a:xfrm>
        </p:grpSpPr>
        <p:pic>
          <p:nvPicPr>
            <p:cNvPr id="101" name="Picture 10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7"/>
                <a:srcRect l="26974" t="9028" r="12387" b="19097"/>
                <a:stretch>
                  <a:fillRect/>
                </a:stretch>
              </p:blipFill>
            </mc:Choice>
            <mc:Fallback>
              <p:blipFill>
                <a:blip r:embed="rId28"/>
                <a:srcRect l="26974" t="9028" r="12387" b="19097"/>
                <a:stretch>
                  <a:fillRect/>
                </a:stretch>
              </p:blipFill>
            </mc:Fallback>
          </mc:AlternateContent>
          <p:spPr>
            <a:xfrm>
              <a:off x="1524644" y="2740024"/>
              <a:ext cx="1554480" cy="1109577"/>
            </a:xfrm>
            <a:prstGeom prst="rect">
              <a:avLst/>
            </a:prstGeom>
          </p:spPr>
        </p:pic>
        <p:grpSp>
          <p:nvGrpSpPr>
            <p:cNvPr id="102" name="Group 101"/>
            <p:cNvGrpSpPr/>
            <p:nvPr/>
          </p:nvGrpSpPr>
          <p:grpSpPr>
            <a:xfrm>
              <a:off x="1511944" y="3912823"/>
              <a:ext cx="1866245" cy="382830"/>
              <a:chOff x="1536700" y="2795223"/>
              <a:chExt cx="1866245" cy="382830"/>
            </a:xfrm>
          </p:grpSpPr>
          <p:sp>
            <p:nvSpPr>
              <p:cNvPr id="103" name="Rectangle 102"/>
              <p:cNvSpPr/>
              <p:nvPr/>
            </p:nvSpPr>
            <p:spPr>
              <a:xfrm>
                <a:off x="1536700" y="2800351"/>
                <a:ext cx="139700" cy="13334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1536700" y="2974975"/>
                <a:ext cx="139700" cy="13334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TextBox 104"/>
              <p:cNvSpPr txBox="1"/>
              <p:nvPr/>
            </p:nvSpPr>
            <p:spPr>
              <a:xfrm>
                <a:off x="1658664" y="2795223"/>
                <a:ext cx="1567652" cy="184666"/>
              </a:xfrm>
              <a:prstGeom prst="rect">
                <a:avLst/>
              </a:prstGeom>
              <a:noFill/>
            </p:spPr>
            <p:txBody>
              <a:bodyPr wrap="none" rtlCol="0">
                <a:spAutoFit/>
              </a:bodyPr>
              <a:lstStyle/>
              <a:p>
                <a:r>
                  <a:rPr lang="en-US" sz="1200" b="1" dirty="0" smtClean="0">
                    <a:solidFill>
                      <a:srgbClr val="C00000"/>
                    </a:solidFill>
                    <a:latin typeface="Arial"/>
                    <a:cs typeface="Arial"/>
                  </a:rPr>
                  <a:t>Vector control animals (N=10)</a:t>
                </a:r>
                <a:endParaRPr lang="en-US" sz="1200" b="1" dirty="0">
                  <a:solidFill>
                    <a:srgbClr val="C00000"/>
                  </a:solidFill>
                  <a:latin typeface="Arial"/>
                  <a:cs typeface="Arial"/>
                </a:endParaRPr>
              </a:p>
            </p:txBody>
          </p:sp>
          <p:sp>
            <p:nvSpPr>
              <p:cNvPr id="106" name="TextBox 105"/>
              <p:cNvSpPr txBox="1"/>
              <p:nvPr/>
            </p:nvSpPr>
            <p:spPr>
              <a:xfrm>
                <a:off x="1658664" y="2993387"/>
                <a:ext cx="1744281" cy="184666"/>
              </a:xfrm>
              <a:prstGeom prst="rect">
                <a:avLst/>
              </a:prstGeom>
              <a:noFill/>
            </p:spPr>
            <p:txBody>
              <a:bodyPr wrap="none" rtlCol="0">
                <a:spAutoFit/>
              </a:bodyPr>
              <a:lstStyle/>
              <a:p>
                <a:r>
                  <a:rPr lang="en-US" sz="1200" b="1" dirty="0" smtClean="0">
                    <a:solidFill>
                      <a:srgbClr val="C00000"/>
                    </a:solidFill>
                    <a:latin typeface="Arial"/>
                    <a:cs typeface="Arial"/>
                  </a:rPr>
                  <a:t>RGS5-exp cells in animals (N=10)</a:t>
                </a:r>
                <a:endParaRPr lang="en-US" sz="1200" b="1" dirty="0">
                  <a:solidFill>
                    <a:srgbClr val="C00000"/>
                  </a:solidFill>
                  <a:latin typeface="Arial"/>
                  <a:cs typeface="Arial"/>
                </a:endParaRPr>
              </a:p>
            </p:txBody>
          </p:sp>
        </p:grpSp>
      </p:grpSp>
      <p:pic>
        <p:nvPicPr>
          <p:cNvPr id="7" name="Picture 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96851" y="20623241"/>
            <a:ext cx="7993571" cy="5207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5592513" y="5460209"/>
            <a:ext cx="6046733" cy="4803251"/>
          </a:xfrm>
          <a:prstGeom prst="rect">
            <a:avLst/>
          </a:prstGeom>
        </p:spPr>
      </p:pic>
      <p:sp>
        <p:nvSpPr>
          <p:cNvPr id="107" name="TextBox 106"/>
          <p:cNvSpPr txBox="1"/>
          <p:nvPr/>
        </p:nvSpPr>
        <p:spPr>
          <a:xfrm>
            <a:off x="17489473" y="26572974"/>
            <a:ext cx="4184467" cy="2677656"/>
          </a:xfrm>
          <a:prstGeom prst="rect">
            <a:avLst/>
          </a:prstGeom>
          <a:noFill/>
        </p:spPr>
        <p:txBody>
          <a:bodyPr wrap="square" rtlCol="0">
            <a:spAutoFit/>
          </a:bodyPr>
          <a:lstStyle/>
          <a:p>
            <a:r>
              <a:rPr lang="en-US" sz="2800" b="1" dirty="0" smtClean="0">
                <a:solidFill>
                  <a:srgbClr val="C00000"/>
                </a:solidFill>
              </a:rPr>
              <a:t>RGS5 Expression Blunts the enhanced  effect of OMPT on cellular viability in HeyA8 MDR ovarian cancer cells.</a:t>
            </a:r>
            <a:endParaRPr lang="en-US" sz="2800" b="1" dirty="0">
              <a:solidFill>
                <a:srgbClr val="C00000"/>
              </a:solidFill>
            </a:endParaRPr>
          </a:p>
        </p:txBody>
      </p:sp>
      <p:grpSp>
        <p:nvGrpSpPr>
          <p:cNvPr id="108" name="Group 107"/>
          <p:cNvGrpSpPr>
            <a:grpSpLocks noChangeAspect="1"/>
          </p:cNvGrpSpPr>
          <p:nvPr/>
        </p:nvGrpSpPr>
        <p:grpSpPr>
          <a:xfrm>
            <a:off x="16567067" y="22997065"/>
            <a:ext cx="5589832" cy="3188680"/>
            <a:chOff x="16075209" y="8077483"/>
            <a:chExt cx="5538268" cy="3159264"/>
          </a:xfrm>
        </p:grpSpPr>
        <p:pic>
          <p:nvPicPr>
            <p:cNvPr id="109" name="Picture 7" descr="E:\103NIKON\72hr 021911 HeyA8 MDR_RGS2.JPG"/>
            <p:cNvPicPr>
              <a:picLocks noChangeAspect="1" noChangeArrowheads="1"/>
            </p:cNvPicPr>
            <p:nvPr/>
          </p:nvPicPr>
          <p:blipFill>
            <a:blip r:embed="rId31" cstate="print">
              <a:grayscl/>
              <a:lum bright="2000"/>
            </a:blip>
            <a:srcRect r="16920"/>
            <a:stretch>
              <a:fillRect/>
            </a:stretch>
          </p:blipFill>
          <p:spPr bwMode="auto">
            <a:xfrm>
              <a:off x="16076542" y="8087127"/>
              <a:ext cx="2199476" cy="1985580"/>
            </a:xfrm>
            <a:prstGeom prst="rect">
              <a:avLst/>
            </a:prstGeom>
            <a:noFill/>
          </p:spPr>
        </p:pic>
        <p:pic>
          <p:nvPicPr>
            <p:cNvPr id="110" name="Picture 8" descr="E:\103NIKON\72hr 021911 HeyA8 MDR_RGS2_Dox.JPG"/>
            <p:cNvPicPr>
              <a:picLocks noChangeAspect="1" noChangeArrowheads="1"/>
            </p:cNvPicPr>
            <p:nvPr/>
          </p:nvPicPr>
          <p:blipFill>
            <a:blip r:embed="rId32" cstate="print">
              <a:grayscl/>
              <a:lum bright="2000"/>
            </a:blip>
            <a:srcRect r="14991"/>
            <a:stretch>
              <a:fillRect/>
            </a:stretch>
          </p:blipFill>
          <p:spPr bwMode="auto">
            <a:xfrm>
              <a:off x="18513986" y="8077483"/>
              <a:ext cx="2249401" cy="1985580"/>
            </a:xfrm>
            <a:prstGeom prst="rect">
              <a:avLst/>
            </a:prstGeom>
            <a:noFill/>
          </p:spPr>
        </p:pic>
        <p:sp>
          <p:nvSpPr>
            <p:cNvPr id="111" name="Rectangle 110"/>
            <p:cNvSpPr/>
            <p:nvPr/>
          </p:nvSpPr>
          <p:spPr>
            <a:xfrm>
              <a:off x="16075209" y="10079913"/>
              <a:ext cx="2840611" cy="1153578"/>
            </a:xfrm>
            <a:prstGeom prst="rect">
              <a:avLst/>
            </a:prstGeom>
          </p:spPr>
          <p:txBody>
            <a:bodyPr wrap="square">
              <a:spAutoFit/>
            </a:bodyPr>
            <a:lstStyle/>
            <a:p>
              <a:r>
                <a:rPr lang="en-US" sz="1800" b="1" dirty="0" smtClean="0"/>
                <a:t>72hr </a:t>
              </a:r>
            </a:p>
            <a:p>
              <a:r>
                <a:rPr lang="en-US" sz="1800" b="1" dirty="0" smtClean="0"/>
                <a:t>HeyA8 MDR-RGS5</a:t>
              </a:r>
            </a:p>
            <a:p>
              <a:r>
                <a:rPr lang="en-US" sz="1800" b="1" dirty="0" err="1" smtClean="0"/>
                <a:t>Dox</a:t>
              </a:r>
              <a:r>
                <a:rPr lang="en-US" sz="1800" b="1" dirty="0" smtClean="0"/>
                <a:t>-free</a:t>
              </a:r>
            </a:p>
            <a:p>
              <a:r>
                <a:rPr lang="en-US" sz="1800" b="1" dirty="0" smtClean="0"/>
                <a:t>Gene is expressed</a:t>
              </a:r>
              <a:endParaRPr lang="en-US" sz="1800" dirty="0"/>
            </a:p>
          </p:txBody>
        </p:sp>
        <p:sp>
          <p:nvSpPr>
            <p:cNvPr id="113" name="Rectangle 112"/>
            <p:cNvSpPr/>
            <p:nvPr/>
          </p:nvSpPr>
          <p:spPr>
            <a:xfrm>
              <a:off x="18531651" y="10083169"/>
              <a:ext cx="3081826" cy="1153578"/>
            </a:xfrm>
            <a:prstGeom prst="rect">
              <a:avLst/>
            </a:prstGeom>
          </p:spPr>
          <p:txBody>
            <a:bodyPr wrap="square">
              <a:spAutoFit/>
            </a:bodyPr>
            <a:lstStyle/>
            <a:p>
              <a:r>
                <a:rPr lang="en-US" sz="1800" b="1" dirty="0" smtClean="0"/>
                <a:t>72hr </a:t>
              </a:r>
            </a:p>
            <a:p>
              <a:r>
                <a:rPr lang="en-US" sz="1800" b="1" dirty="0" smtClean="0"/>
                <a:t>HeyA8 MDR-RGS5</a:t>
              </a:r>
            </a:p>
            <a:p>
              <a:r>
                <a:rPr lang="en-US" sz="1800" b="1" dirty="0" err="1" smtClean="0"/>
                <a:t>Doxycyclin</a:t>
              </a:r>
              <a:r>
                <a:rPr lang="en-US" sz="1800" b="1" dirty="0" smtClean="0"/>
                <a:t>-treated</a:t>
              </a:r>
            </a:p>
            <a:p>
              <a:r>
                <a:rPr lang="en-US" sz="1800" b="1" dirty="0" smtClean="0"/>
                <a:t>Gene is not expressed</a:t>
              </a:r>
              <a:endParaRPr lang="en-US" sz="1800" b="1" dirty="0"/>
            </a:p>
          </p:txBody>
        </p:sp>
      </p:grpSp>
      <p:pic>
        <p:nvPicPr>
          <p:cNvPr id="1027"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946523" y="28984144"/>
            <a:ext cx="655320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 name="TextBox 93"/>
          <p:cNvSpPr txBox="1"/>
          <p:nvPr/>
        </p:nvSpPr>
        <p:spPr>
          <a:xfrm>
            <a:off x="27687724" y="9369288"/>
            <a:ext cx="2509362" cy="2308324"/>
          </a:xfrm>
          <a:prstGeom prst="rect">
            <a:avLst/>
          </a:prstGeom>
          <a:noFill/>
        </p:spPr>
        <p:txBody>
          <a:bodyPr wrap="square" rtlCol="0">
            <a:spAutoFit/>
          </a:bodyPr>
          <a:lstStyle/>
          <a:p>
            <a:r>
              <a:rPr lang="en-US" sz="2400" b="1" dirty="0" smtClean="0">
                <a:solidFill>
                  <a:srgbClr val="C00000"/>
                </a:solidFill>
              </a:rPr>
              <a:t>*Significant  increase in percent survival in the RGS5 tumor bearing mice.</a:t>
            </a:r>
            <a:endParaRPr lang="en-US" sz="2400" b="1" dirty="0">
              <a:solidFill>
                <a:srgbClr val="C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TotalTime>
  <Words>773</Words>
  <Application>Microsoft Office PowerPoint</Application>
  <PresentationFormat>Custom</PresentationFormat>
  <Paragraphs>74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Graphicsland/MAKESIGNS.COM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M 24 by 48</dc:title>
  <dc:creator>Cindy Kranz</dc:creator>
  <dc:description>1-800-347-2477</dc:description>
  <cp:lastModifiedBy>VetLab</cp:lastModifiedBy>
  <cp:revision>237</cp:revision>
  <dcterms:created xsi:type="dcterms:W3CDTF">2011-06-07T20:17:18Z</dcterms:created>
  <dcterms:modified xsi:type="dcterms:W3CDTF">2012-03-28T13:18:35Z</dcterms:modified>
</cp:coreProperties>
</file>