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3"/>
  </p:notesMasterIdLst>
  <p:sldIdLst>
    <p:sldId id="301" r:id="rId2"/>
  </p:sldIdLst>
  <p:sldSz cx="30238700" cy="42473563"/>
  <p:notesSz cx="29459238" cy="41987788"/>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2077471"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4154942"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6232413"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8309884"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10387355" algn="l" defTabSz="4154942" rtl="0" eaLnBrk="1" latinLnBrk="0" hangingPunct="1">
      <a:defRPr kern="1200">
        <a:solidFill>
          <a:schemeClr val="tx1"/>
        </a:solidFill>
        <a:latin typeface="Times New Roman" pitchFamily="18" charset="0"/>
        <a:ea typeface="+mn-ea"/>
        <a:cs typeface="+mn-cs"/>
      </a:defRPr>
    </a:lvl6pPr>
    <a:lvl7pPr marL="12464826" algn="l" defTabSz="4154942" rtl="0" eaLnBrk="1" latinLnBrk="0" hangingPunct="1">
      <a:defRPr kern="1200">
        <a:solidFill>
          <a:schemeClr val="tx1"/>
        </a:solidFill>
        <a:latin typeface="Times New Roman" pitchFamily="18" charset="0"/>
        <a:ea typeface="+mn-ea"/>
        <a:cs typeface="+mn-cs"/>
      </a:defRPr>
    </a:lvl7pPr>
    <a:lvl8pPr marL="14542298" algn="l" defTabSz="4154942" rtl="0" eaLnBrk="1" latinLnBrk="0" hangingPunct="1">
      <a:defRPr kern="1200">
        <a:solidFill>
          <a:schemeClr val="tx1"/>
        </a:solidFill>
        <a:latin typeface="Times New Roman" pitchFamily="18" charset="0"/>
        <a:ea typeface="+mn-ea"/>
        <a:cs typeface="+mn-cs"/>
      </a:defRPr>
    </a:lvl8pPr>
    <a:lvl9pPr marL="16619769" algn="l" defTabSz="4154942" rtl="0" eaLnBrk="1" latinLnBrk="0" hangingPunct="1">
      <a:defRPr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Untitled Section" id="{7C30DBB7-448A-42CE-9580-F1DED61BE260}">
          <p14:sldIdLst>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00"/>
    <a:srgbClr val="CA6436"/>
    <a:srgbClr val="CC6600"/>
    <a:srgbClr val="C68A3A"/>
    <a:srgbClr val="EB4315"/>
    <a:srgbClr val="BB5F0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3" autoAdjust="0"/>
  </p:normalViewPr>
  <p:slideViewPr>
    <p:cSldViewPr>
      <p:cViewPr>
        <p:scale>
          <a:sx n="30" d="100"/>
          <a:sy n="30" d="100"/>
        </p:scale>
        <p:origin x="-828" y="-300"/>
      </p:cViewPr>
      <p:guideLst>
        <p:guide orient="horz" pos="13378"/>
        <p:guide pos="95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wlobe\Documents\Project\Earthworm%20Communties\Diversity%20Indic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wlobe\Documents\Project\Earthworm%20Communties\Diversity%20Indic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wlobe\Documents\Project\Earthworm%20Communties\Diversity%20Indic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wlobe\Documents\Project\Earthworm%20Communties\Diversity%20Indi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4000" dirty="0">
                <a:latin typeface="Arial" pitchFamily="34" charset="0"/>
                <a:cs typeface="Arial" pitchFamily="34" charset="0"/>
              </a:rPr>
              <a:t>Reference</a:t>
            </a:r>
          </a:p>
        </c:rich>
      </c:tx>
      <c:layout>
        <c:manualLayout>
          <c:xMode val="edge"/>
          <c:yMode val="edge"/>
          <c:x val="5.4701030712215543E-6"/>
          <c:y val="0.11906207666884587"/>
        </c:manualLayout>
      </c:layout>
      <c:overlay val="0"/>
    </c:title>
    <c:autoTitleDeleted val="0"/>
    <c:plotArea>
      <c:layout/>
      <c:pieChart>
        <c:varyColors val="1"/>
        <c:ser>
          <c:idx val="0"/>
          <c:order val="0"/>
          <c:spPr>
            <a:effectLst>
              <a:outerShdw blurRad="50800" dist="50800" dir="5400000" algn="ctr" rotWithShape="0">
                <a:srgbClr val="000000">
                  <a:alpha val="90000"/>
                </a:srgbClr>
              </a:outerShdw>
            </a:effectLst>
          </c:spPr>
          <c:dPt>
            <c:idx val="0"/>
            <c:bubble3D val="0"/>
            <c:spPr>
              <a:solidFill>
                <a:schemeClr val="accent5">
                  <a:lumMod val="75000"/>
                </a:schemeClr>
              </a:solidFill>
              <a:effectLst>
                <a:outerShdw blurRad="50800" dist="50800" dir="5400000" algn="ctr" rotWithShape="0">
                  <a:srgbClr val="000000">
                    <a:alpha val="90000"/>
                  </a:srgbClr>
                </a:outerShdw>
              </a:effectLst>
            </c:spPr>
          </c:dPt>
          <c:dPt>
            <c:idx val="1"/>
            <c:bubble3D val="0"/>
            <c:spPr>
              <a:solidFill>
                <a:schemeClr val="accent6">
                  <a:lumMod val="50000"/>
                </a:schemeClr>
              </a:solidFill>
              <a:effectLst>
                <a:outerShdw blurRad="50800" dist="50800" dir="5400000" algn="ctr" rotWithShape="0">
                  <a:srgbClr val="000000">
                    <a:alpha val="90000"/>
                  </a:srgbClr>
                </a:outerShdw>
              </a:effectLst>
            </c:spPr>
          </c:dPt>
          <c:dPt>
            <c:idx val="2"/>
            <c:bubble3D val="0"/>
            <c:spPr>
              <a:solidFill>
                <a:schemeClr val="accent6">
                  <a:lumMod val="50000"/>
                </a:schemeClr>
              </a:solidFill>
              <a:effectLst>
                <a:outerShdw blurRad="50800" dist="50800" dir="5400000" algn="ctr" rotWithShape="0">
                  <a:srgbClr val="000000">
                    <a:alpha val="90000"/>
                  </a:srgbClr>
                </a:outerShdw>
              </a:effectLst>
            </c:spPr>
          </c:dPt>
          <c:dPt>
            <c:idx val="3"/>
            <c:bubble3D val="0"/>
            <c:spPr>
              <a:solidFill>
                <a:schemeClr val="accent5"/>
              </a:solidFill>
              <a:effectLst>
                <a:outerShdw blurRad="50800" dist="50800" dir="5400000" algn="ctr" rotWithShape="0">
                  <a:srgbClr val="000000">
                    <a:alpha val="90000"/>
                  </a:srgbClr>
                </a:outerShdw>
              </a:effectLst>
            </c:spPr>
          </c:dPt>
          <c:dPt>
            <c:idx val="4"/>
            <c:bubble3D val="0"/>
            <c:spPr>
              <a:solidFill>
                <a:schemeClr val="accent4"/>
              </a:solidFill>
              <a:effectLst>
                <a:outerShdw blurRad="50800" dist="50800" dir="5400000" algn="ctr" rotWithShape="0">
                  <a:srgbClr val="000000">
                    <a:alpha val="90000"/>
                  </a:srgbClr>
                </a:outerShdw>
              </a:effectLst>
            </c:spPr>
          </c:dPt>
          <c:dPt>
            <c:idx val="5"/>
            <c:bubble3D val="0"/>
            <c:spPr>
              <a:solidFill>
                <a:schemeClr val="accent3">
                  <a:lumMod val="75000"/>
                </a:schemeClr>
              </a:solidFill>
              <a:effectLst>
                <a:outerShdw blurRad="50800" dist="50800" dir="5400000" algn="ctr" rotWithShape="0">
                  <a:srgbClr val="000000">
                    <a:alpha val="90000"/>
                  </a:srgbClr>
                </a:outerShdw>
              </a:effectLst>
            </c:spPr>
          </c:dPt>
          <c:dPt>
            <c:idx val="6"/>
            <c:bubble3D val="0"/>
            <c:spPr>
              <a:solidFill>
                <a:schemeClr val="accent6">
                  <a:lumMod val="75000"/>
                </a:schemeClr>
              </a:solidFill>
              <a:effectLst>
                <a:outerShdw blurRad="50800" dist="50800" dir="5400000" algn="ctr" rotWithShape="0">
                  <a:srgbClr val="000000">
                    <a:alpha val="90000"/>
                  </a:srgbClr>
                </a:outerShdw>
              </a:effectLst>
            </c:spPr>
          </c:dPt>
          <c:dLbls>
            <c:dLbl>
              <c:idx val="0"/>
              <c:layout>
                <c:manualLayout>
                  <c:x val="-9.7910609731475876E-2"/>
                  <c:y val="-3.3110909213271415E-2"/>
                </c:manualLayout>
              </c:layout>
              <c:tx>
                <c:rich>
                  <a:bodyPr/>
                  <a:lstStyle/>
                  <a:p>
                    <a:r>
                      <a:rPr lang="en-US" sz="1800" dirty="0">
                        <a:solidFill>
                          <a:schemeClr val="bg1"/>
                        </a:solidFill>
                        <a:latin typeface="Arial" pitchFamily="34" charset="0"/>
                        <a:cs typeface="Arial" pitchFamily="34" charset="0"/>
                      </a:rPr>
                      <a:t>Amynthas 
19%</a:t>
                    </a:r>
                  </a:p>
                </c:rich>
              </c:tx>
              <c:showLegendKey val="0"/>
              <c:showVal val="0"/>
              <c:showCatName val="1"/>
              <c:showSerName val="0"/>
              <c:showPercent val="1"/>
              <c:showBubbleSize val="0"/>
            </c:dLbl>
            <c:dLbl>
              <c:idx val="1"/>
              <c:layout>
                <c:manualLayout>
                  <c:x val="-2.8601389669133316E-2"/>
                  <c:y val="-0.1889579117111147"/>
                </c:manualLayout>
              </c:layout>
              <c:tx>
                <c:rich>
                  <a:bodyPr/>
                  <a:lstStyle/>
                  <a:p>
                    <a:r>
                      <a:rPr lang="en-US" sz="1800" dirty="0">
                        <a:latin typeface="Arial" pitchFamily="34" charset="0"/>
                        <a:cs typeface="Arial" pitchFamily="34" charset="0"/>
                      </a:rPr>
                      <a:t>Bimastos longicinctus
2%</a:t>
                    </a:r>
                  </a:p>
                </c:rich>
              </c:tx>
              <c:showLegendKey val="0"/>
              <c:showVal val="0"/>
              <c:showCatName val="1"/>
              <c:showSerName val="0"/>
              <c:showPercent val="1"/>
              <c:showBubbleSize val="0"/>
            </c:dLbl>
            <c:dLbl>
              <c:idx val="2"/>
              <c:layout>
                <c:manualLayout>
                  <c:x val="1.7835431949102299E-2"/>
                  <c:y val="3.6051331080937284E-2"/>
                </c:manualLayout>
              </c:layout>
              <c:tx>
                <c:rich>
                  <a:bodyPr/>
                  <a:lstStyle/>
                  <a:p>
                    <a:r>
                      <a:rPr lang="en-US" sz="1800" dirty="0">
                        <a:latin typeface="Arial" pitchFamily="34" charset="0"/>
                        <a:cs typeface="Arial" pitchFamily="34" charset="0"/>
                      </a:rPr>
                      <a:t>Diplocardia singularis
0%</a:t>
                    </a:r>
                  </a:p>
                </c:rich>
              </c:tx>
              <c:showLegendKey val="0"/>
              <c:showVal val="0"/>
              <c:showCatName val="1"/>
              <c:showSerName val="0"/>
              <c:showPercent val="1"/>
              <c:showBubbleSize val="0"/>
            </c:dLbl>
            <c:dLbl>
              <c:idx val="3"/>
              <c:layout>
                <c:manualLayout>
                  <c:x val="1.4148818897637798E-2"/>
                  <c:y val="2.6639710576718462E-2"/>
                </c:manualLayout>
              </c:layout>
              <c:tx>
                <c:rich>
                  <a:bodyPr/>
                  <a:lstStyle/>
                  <a:p>
                    <a:r>
                      <a:rPr lang="en-US" sz="1800" dirty="0">
                        <a:solidFill>
                          <a:schemeClr val="bg1"/>
                        </a:solidFill>
                        <a:latin typeface="Arial" pitchFamily="34" charset="0"/>
                        <a:cs typeface="Arial" pitchFamily="34" charset="0"/>
                      </a:rPr>
                      <a:t>Octolasion tyrtaeum
18%</a:t>
                    </a:r>
                  </a:p>
                </c:rich>
              </c:tx>
              <c:showLegendKey val="0"/>
              <c:showVal val="0"/>
              <c:showCatName val="1"/>
              <c:showSerName val="0"/>
              <c:showPercent val="1"/>
              <c:showBubbleSize val="0"/>
            </c:dLbl>
            <c:dLbl>
              <c:idx val="4"/>
              <c:layout>
                <c:manualLayout>
                  <c:x val="0.14486924442592475"/>
                  <c:y val="0"/>
                </c:manualLayout>
              </c:layout>
              <c:tx>
                <c:rich>
                  <a:bodyPr/>
                  <a:lstStyle/>
                  <a:p>
                    <a:r>
                      <a:rPr lang="en-US" sz="1800" dirty="0">
                        <a:solidFill>
                          <a:schemeClr val="bg1"/>
                        </a:solidFill>
                        <a:latin typeface="Arial" pitchFamily="34" charset="0"/>
                        <a:cs typeface="Arial" pitchFamily="34" charset="0"/>
                      </a:rPr>
                      <a:t>Lumbricus rubellus
14%</a:t>
                    </a:r>
                  </a:p>
                </c:rich>
              </c:tx>
              <c:showLegendKey val="0"/>
              <c:showVal val="0"/>
              <c:showCatName val="1"/>
              <c:showSerName val="0"/>
              <c:showPercent val="1"/>
              <c:showBubbleSize val="0"/>
            </c:dLbl>
            <c:dLbl>
              <c:idx val="5"/>
              <c:layout>
                <c:manualLayout>
                  <c:x val="-0.16493178587051624"/>
                  <c:y val="-2.0833333333333339E-2"/>
                </c:manualLayout>
              </c:layout>
              <c:tx>
                <c:rich>
                  <a:bodyPr/>
                  <a:lstStyle/>
                  <a:p>
                    <a:r>
                      <a:rPr lang="en-US" sz="1600" dirty="0">
                        <a:solidFill>
                          <a:schemeClr val="bg1"/>
                        </a:solidFill>
                        <a:latin typeface="Arial" pitchFamily="34" charset="0"/>
                        <a:cs typeface="Arial" pitchFamily="34" charset="0"/>
                      </a:rPr>
                      <a:t>Aporrectodea caliginosa
2%</a:t>
                    </a:r>
                  </a:p>
                </c:rich>
              </c:tx>
              <c:showLegendKey val="0"/>
              <c:showVal val="0"/>
              <c:showCatName val="1"/>
              <c:showSerName val="0"/>
              <c:showPercent val="1"/>
              <c:showBubbleSize val="0"/>
            </c:dLbl>
            <c:dLbl>
              <c:idx val="6"/>
              <c:layout>
                <c:manualLayout>
                  <c:x val="0.25374159152105691"/>
                  <c:y val="3.6027406153606098E-2"/>
                </c:manualLayout>
              </c:layout>
              <c:tx>
                <c:rich>
                  <a:bodyPr/>
                  <a:lstStyle/>
                  <a:p>
                    <a:r>
                      <a:rPr lang="en-US" sz="1700" dirty="0">
                        <a:latin typeface="Arial" pitchFamily="34" charset="0"/>
                        <a:cs typeface="Arial" pitchFamily="34" charset="0"/>
                      </a:rPr>
                      <a:t>Diplocardia </a:t>
                    </a:r>
                    <a:r>
                      <a:rPr lang="en-US" sz="1700" dirty="0" smtClean="0">
                        <a:latin typeface="Arial" pitchFamily="34" charset="0"/>
                        <a:cs typeface="Arial" pitchFamily="34" charset="0"/>
                      </a:rPr>
                      <a:t>michaelsenii</a:t>
                    </a:r>
                    <a:r>
                      <a:rPr lang="en-US" sz="1700" dirty="0">
                        <a:latin typeface="Arial" pitchFamily="34" charset="0"/>
                        <a:cs typeface="Arial" pitchFamily="34" charset="0"/>
                      </a:rPr>
                      <a:t>
45%</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'Shannon Index Trt'!$U$254:$AA$254</c:f>
              <c:strCache>
                <c:ptCount val="7"/>
                <c:pt idx="0">
                  <c:v>Amynthas </c:v>
                </c:pt>
                <c:pt idx="1">
                  <c:v>Bimastos longicinctus</c:v>
                </c:pt>
                <c:pt idx="2">
                  <c:v>Diplocardia singularis</c:v>
                </c:pt>
                <c:pt idx="3">
                  <c:v>Octolasion tyrtaeum</c:v>
                </c:pt>
                <c:pt idx="4">
                  <c:v>Lumbricus rubellus</c:v>
                </c:pt>
                <c:pt idx="5">
                  <c:v>Aporrectodea caliginosa</c:v>
                </c:pt>
                <c:pt idx="6">
                  <c:v>Diplocardia michaelseni</c:v>
                </c:pt>
              </c:strCache>
            </c:strRef>
          </c:cat>
          <c:val>
            <c:numRef>
              <c:f>'Shannon Index Trt'!$U$255:$AA$255</c:f>
              <c:numCache>
                <c:formatCode>General</c:formatCode>
                <c:ptCount val="7"/>
                <c:pt idx="0">
                  <c:v>0.19047619047619055</c:v>
                </c:pt>
                <c:pt idx="1">
                  <c:v>1.9047619047619053E-2</c:v>
                </c:pt>
                <c:pt idx="2">
                  <c:v>2.3809523809523816E-3</c:v>
                </c:pt>
                <c:pt idx="3">
                  <c:v>0.180952380952381</c:v>
                </c:pt>
                <c:pt idx="4">
                  <c:v>0.13809523809523816</c:v>
                </c:pt>
                <c:pt idx="5">
                  <c:v>2.1428571428571436E-2</c:v>
                </c:pt>
                <c:pt idx="6">
                  <c:v>0.44761904761904775</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solidFill>
      <a:schemeClr val="bg2">
        <a:lumMod val="5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4000" dirty="0">
                <a:latin typeface="Arial" pitchFamily="34" charset="0"/>
                <a:cs typeface="Arial" pitchFamily="34" charset="0"/>
              </a:rPr>
              <a:t>Mulch</a:t>
            </a:r>
          </a:p>
        </c:rich>
      </c:tx>
      <c:layout>
        <c:manualLayout>
          <c:xMode val="edge"/>
          <c:yMode val="edge"/>
          <c:x val="1.373007194209914E-2"/>
          <c:y val="0.23204353620367502"/>
        </c:manualLayout>
      </c:layout>
      <c:overlay val="0"/>
    </c:title>
    <c:autoTitleDeleted val="0"/>
    <c:plotArea>
      <c:layout/>
      <c:pieChart>
        <c:varyColors val="1"/>
        <c:ser>
          <c:idx val="0"/>
          <c:order val="0"/>
          <c:spPr>
            <a:effectLst>
              <a:outerShdw blurRad="50800" dist="50800" dir="5400000" algn="ctr" rotWithShape="0">
                <a:srgbClr val="000000">
                  <a:alpha val="90000"/>
                </a:srgbClr>
              </a:outerShdw>
            </a:effectLst>
          </c:spPr>
          <c:dPt>
            <c:idx val="0"/>
            <c:bubble3D val="0"/>
            <c:spPr>
              <a:solidFill>
                <a:schemeClr val="accent5">
                  <a:lumMod val="75000"/>
                </a:schemeClr>
              </a:solidFill>
              <a:effectLst>
                <a:outerShdw blurRad="50800" dist="50800" dir="5400000" algn="ctr" rotWithShape="0">
                  <a:srgbClr val="000000">
                    <a:alpha val="90000"/>
                  </a:srgbClr>
                </a:outerShdw>
              </a:effectLst>
            </c:spPr>
          </c:dPt>
          <c:dPt>
            <c:idx val="4"/>
            <c:bubble3D val="0"/>
            <c:spPr>
              <a:solidFill>
                <a:schemeClr val="accent5"/>
              </a:solidFill>
              <a:effectLst>
                <a:outerShdw blurRad="50800" dist="50800" dir="5400000" algn="ctr" rotWithShape="0">
                  <a:srgbClr val="000000">
                    <a:alpha val="90000"/>
                  </a:srgbClr>
                </a:outerShdw>
              </a:effectLst>
            </c:spPr>
          </c:dPt>
          <c:dPt>
            <c:idx val="5"/>
            <c:bubble3D val="0"/>
            <c:spPr>
              <a:solidFill>
                <a:schemeClr val="accent4"/>
              </a:solidFill>
              <a:effectLst>
                <a:outerShdw blurRad="50800" dist="50800" dir="5400000" algn="ctr" rotWithShape="0">
                  <a:srgbClr val="000000">
                    <a:alpha val="90000"/>
                  </a:srgbClr>
                </a:outerShdw>
              </a:effectLst>
            </c:spPr>
          </c:dPt>
          <c:dPt>
            <c:idx val="6"/>
            <c:bubble3D val="0"/>
            <c:spPr>
              <a:solidFill>
                <a:schemeClr val="accent3">
                  <a:lumMod val="75000"/>
                </a:schemeClr>
              </a:solidFill>
              <a:effectLst>
                <a:outerShdw blurRad="50800" dist="50800" dir="5400000" algn="ctr" rotWithShape="0">
                  <a:srgbClr val="000000">
                    <a:alpha val="90000"/>
                  </a:srgbClr>
                </a:outerShdw>
              </a:effectLst>
            </c:spPr>
          </c:dPt>
          <c:dPt>
            <c:idx val="7"/>
            <c:bubble3D val="0"/>
            <c:spPr>
              <a:solidFill>
                <a:schemeClr val="accent6">
                  <a:lumMod val="75000"/>
                </a:schemeClr>
              </a:solidFill>
              <a:effectLst>
                <a:outerShdw blurRad="50800" dist="50800" dir="5400000" algn="ctr" rotWithShape="0">
                  <a:srgbClr val="000000">
                    <a:alpha val="90000"/>
                  </a:srgbClr>
                </a:outerShdw>
              </a:effectLst>
            </c:spPr>
          </c:dPt>
          <c:dLbls>
            <c:dLbl>
              <c:idx val="0"/>
              <c:layout>
                <c:manualLayout>
                  <c:x val="-0.13486368491569853"/>
                  <c:y val="-6.3946017941787128E-2"/>
                </c:manualLayout>
              </c:layout>
              <c:tx>
                <c:rich>
                  <a:bodyPr/>
                  <a:lstStyle/>
                  <a:p>
                    <a:r>
                      <a:rPr lang="en-US" sz="1800" dirty="0">
                        <a:solidFill>
                          <a:schemeClr val="bg1"/>
                        </a:solidFill>
                        <a:latin typeface="Arial" pitchFamily="34" charset="0"/>
                        <a:cs typeface="Arial" pitchFamily="34" charset="0"/>
                      </a:rPr>
                      <a:t>Amynthas 
3%</a:t>
                    </a:r>
                  </a:p>
                </c:rich>
              </c:tx>
              <c:showLegendKey val="0"/>
              <c:showVal val="0"/>
              <c:showCatName val="1"/>
              <c:showSerName val="0"/>
              <c:showPercent val="1"/>
              <c:showBubbleSize val="0"/>
            </c:dLbl>
            <c:dLbl>
              <c:idx val="1"/>
              <c:layout/>
              <c:tx>
                <c:rich>
                  <a:bodyPr/>
                  <a:lstStyle/>
                  <a:p>
                    <a:r>
                      <a:rPr lang="en-US" sz="1800" dirty="0">
                        <a:latin typeface="Arial" pitchFamily="34" charset="0"/>
                        <a:cs typeface="Arial" pitchFamily="34" charset="0"/>
                      </a:rPr>
                      <a:t>Eisenoides lonnbergi
0%</a:t>
                    </a:r>
                  </a:p>
                </c:rich>
              </c:tx>
              <c:showLegendKey val="0"/>
              <c:showVal val="0"/>
              <c:showCatName val="1"/>
              <c:showSerName val="0"/>
              <c:showPercent val="1"/>
              <c:showBubbleSize val="0"/>
            </c:dLbl>
            <c:dLbl>
              <c:idx val="2"/>
              <c:layout>
                <c:manualLayout>
                  <c:x val="0.17748693183154798"/>
                  <c:y val="-4.3060289105652835E-2"/>
                </c:manualLayout>
              </c:layout>
              <c:tx>
                <c:rich>
                  <a:bodyPr/>
                  <a:lstStyle/>
                  <a:p>
                    <a:r>
                      <a:rPr lang="en-US" sz="1800" dirty="0">
                        <a:solidFill>
                          <a:schemeClr val="bg1"/>
                        </a:solidFill>
                        <a:latin typeface="Arial" pitchFamily="34" charset="0"/>
                        <a:cs typeface="Arial" pitchFamily="34" charset="0"/>
                      </a:rPr>
                      <a:t>Eiseniella tetraedra
1%</a:t>
                    </a:r>
                  </a:p>
                </c:rich>
              </c:tx>
              <c:showLegendKey val="0"/>
              <c:showVal val="0"/>
              <c:showCatName val="1"/>
              <c:showSerName val="0"/>
              <c:showPercent val="1"/>
              <c:showBubbleSize val="0"/>
            </c:dLbl>
            <c:dLbl>
              <c:idx val="3"/>
              <c:layout>
                <c:manualLayout>
                  <c:x val="0.13773274326644111"/>
                  <c:y val="0.10553394445097349"/>
                </c:manualLayout>
              </c:layout>
              <c:tx>
                <c:rich>
                  <a:bodyPr/>
                  <a:lstStyle/>
                  <a:p>
                    <a:r>
                      <a:rPr lang="en-US" sz="1800" dirty="0">
                        <a:solidFill>
                          <a:schemeClr val="bg1"/>
                        </a:solidFill>
                        <a:latin typeface="Arial" pitchFamily="34" charset="0"/>
                        <a:cs typeface="Arial" pitchFamily="34" charset="0"/>
                      </a:rPr>
                      <a:t>Lumbricus terrestris
0%</a:t>
                    </a:r>
                  </a:p>
                </c:rich>
              </c:tx>
              <c:showLegendKey val="0"/>
              <c:showVal val="0"/>
              <c:showCatName val="1"/>
              <c:showSerName val="0"/>
              <c:showPercent val="1"/>
              <c:showBubbleSize val="0"/>
            </c:dLbl>
            <c:dLbl>
              <c:idx val="4"/>
              <c:layout>
                <c:manualLayout>
                  <c:x val="0.10374551618547682"/>
                  <c:y val="0.20499854184893557"/>
                </c:manualLayout>
              </c:layout>
              <c:tx>
                <c:rich>
                  <a:bodyPr/>
                  <a:lstStyle/>
                  <a:p>
                    <a:r>
                      <a:rPr lang="en-US" sz="1800" dirty="0">
                        <a:solidFill>
                          <a:schemeClr val="bg1"/>
                        </a:solidFill>
                        <a:latin typeface="Arial" pitchFamily="34" charset="0"/>
                        <a:cs typeface="Arial" pitchFamily="34" charset="0"/>
                      </a:rPr>
                      <a:t>Octolasion tyrtaeum
14%</a:t>
                    </a:r>
                  </a:p>
                </c:rich>
              </c:tx>
              <c:showLegendKey val="0"/>
              <c:showVal val="0"/>
              <c:showCatName val="1"/>
              <c:showSerName val="0"/>
              <c:showPercent val="1"/>
              <c:showBubbleSize val="0"/>
            </c:dLbl>
            <c:dLbl>
              <c:idx val="5"/>
              <c:layout>
                <c:manualLayout>
                  <c:x val="1.333336869265476E-2"/>
                  <c:y val="0.10577024025842928"/>
                </c:manualLayout>
              </c:layout>
              <c:tx>
                <c:rich>
                  <a:bodyPr/>
                  <a:lstStyle/>
                  <a:p>
                    <a:r>
                      <a:rPr lang="en-US" sz="1800" dirty="0">
                        <a:solidFill>
                          <a:schemeClr val="bg1"/>
                        </a:solidFill>
                        <a:latin typeface="Arial" pitchFamily="34" charset="0"/>
                        <a:cs typeface="Arial" pitchFamily="34" charset="0"/>
                      </a:rPr>
                      <a:t>Lumbricus rubellus
23%</a:t>
                    </a:r>
                  </a:p>
                </c:rich>
              </c:tx>
              <c:showLegendKey val="0"/>
              <c:showVal val="0"/>
              <c:showCatName val="1"/>
              <c:showSerName val="0"/>
              <c:showPercent val="1"/>
              <c:showBubbleSize val="0"/>
            </c:dLbl>
            <c:dLbl>
              <c:idx val="6"/>
              <c:layout>
                <c:manualLayout>
                  <c:x val="0.20412001761904469"/>
                  <c:y val="-0.15411400498014671"/>
                </c:manualLayout>
              </c:layout>
              <c:tx>
                <c:rich>
                  <a:bodyPr/>
                  <a:lstStyle/>
                  <a:p>
                    <a:r>
                      <a:rPr lang="en-US" sz="1600" dirty="0">
                        <a:solidFill>
                          <a:schemeClr val="bg1"/>
                        </a:solidFill>
                        <a:latin typeface="Arial" pitchFamily="34" charset="0"/>
                        <a:cs typeface="Arial" pitchFamily="34" charset="0"/>
                      </a:rPr>
                      <a:t>Aporrectodea caliginosa
46%</a:t>
                    </a:r>
                  </a:p>
                </c:rich>
              </c:tx>
              <c:showLegendKey val="0"/>
              <c:showVal val="0"/>
              <c:showCatName val="1"/>
              <c:showSerName val="0"/>
              <c:showPercent val="1"/>
              <c:showBubbleSize val="0"/>
            </c:dLbl>
            <c:dLbl>
              <c:idx val="7"/>
              <c:layout/>
              <c:tx>
                <c:rich>
                  <a:bodyPr/>
                  <a:lstStyle/>
                  <a:p>
                    <a:r>
                      <a:rPr lang="en-US" sz="1700" dirty="0">
                        <a:latin typeface="Arial" pitchFamily="34" charset="0"/>
                        <a:cs typeface="Arial" pitchFamily="34" charset="0"/>
                      </a:rPr>
                      <a:t>Diplocardia </a:t>
                    </a:r>
                    <a:r>
                      <a:rPr lang="en-US" sz="1700" dirty="0" smtClean="0">
                        <a:latin typeface="Arial" pitchFamily="34" charset="0"/>
                        <a:cs typeface="Arial" pitchFamily="34" charset="0"/>
                      </a:rPr>
                      <a:t>michaelsenii</a:t>
                    </a:r>
                    <a:r>
                      <a:rPr lang="en-US" sz="1700" dirty="0">
                        <a:latin typeface="Arial" pitchFamily="34" charset="0"/>
                        <a:cs typeface="Arial" pitchFamily="34" charset="0"/>
                      </a:rPr>
                      <a:t>
13%</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'Shannon Index Trt'!$U$123:$AB$123</c:f>
              <c:strCache>
                <c:ptCount val="8"/>
                <c:pt idx="0">
                  <c:v>Amynthas </c:v>
                </c:pt>
                <c:pt idx="1">
                  <c:v>Eisenoides lonnbergi</c:v>
                </c:pt>
                <c:pt idx="2">
                  <c:v>Eiseniella tetraedra</c:v>
                </c:pt>
                <c:pt idx="3">
                  <c:v>Lumbricus terrestris</c:v>
                </c:pt>
                <c:pt idx="4">
                  <c:v>Octolasion tyrtaeum</c:v>
                </c:pt>
                <c:pt idx="5">
                  <c:v>Lumbricus rubellus</c:v>
                </c:pt>
                <c:pt idx="6">
                  <c:v>Aporrectodea caliginosa</c:v>
                </c:pt>
                <c:pt idx="7">
                  <c:v>Diplocardia michaelseni</c:v>
                </c:pt>
              </c:strCache>
            </c:strRef>
          </c:cat>
          <c:val>
            <c:numRef>
              <c:f>'Shannon Index Trt'!$U$124:$AB$124</c:f>
              <c:numCache>
                <c:formatCode>General</c:formatCode>
                <c:ptCount val="8"/>
                <c:pt idx="0">
                  <c:v>3.553299492385787E-2</c:v>
                </c:pt>
                <c:pt idx="1">
                  <c:v>1.0152284263959391E-3</c:v>
                </c:pt>
                <c:pt idx="2">
                  <c:v>9.1370558375634525E-3</c:v>
                </c:pt>
                <c:pt idx="3">
                  <c:v>1.0152284263959391E-3</c:v>
                </c:pt>
                <c:pt idx="4">
                  <c:v>0.13604060913705587</c:v>
                </c:pt>
                <c:pt idx="5">
                  <c:v>0.22842639593908629</c:v>
                </c:pt>
                <c:pt idx="6">
                  <c:v>0.45685279187817263</c:v>
                </c:pt>
                <c:pt idx="7">
                  <c:v>0.13197969543147212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solidFill>
      <a:schemeClr val="bg2">
        <a:lumMod val="5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4000" dirty="0">
                <a:latin typeface="Arial" pitchFamily="34" charset="0"/>
                <a:cs typeface="Arial" pitchFamily="34" charset="0"/>
              </a:rPr>
              <a:t>Privet</a:t>
            </a:r>
          </a:p>
        </c:rich>
      </c:tx>
      <c:layout>
        <c:manualLayout>
          <c:xMode val="edge"/>
          <c:yMode val="edge"/>
          <c:x val="2.8917703304134491E-2"/>
          <c:y val="0.12453935301555534"/>
        </c:manualLayout>
      </c:layout>
      <c:overlay val="0"/>
    </c:title>
    <c:autoTitleDeleted val="0"/>
    <c:plotArea>
      <c:layout/>
      <c:pieChart>
        <c:varyColors val="1"/>
        <c:ser>
          <c:idx val="0"/>
          <c:order val="0"/>
          <c:spPr>
            <a:effectLst>
              <a:outerShdw blurRad="50800" dist="50800" dir="5400000" algn="ctr" rotWithShape="0">
                <a:srgbClr val="000000">
                  <a:alpha val="90000"/>
                </a:srgbClr>
              </a:outerShdw>
            </a:effectLst>
          </c:spPr>
          <c:dPt>
            <c:idx val="0"/>
            <c:bubble3D val="0"/>
            <c:spPr>
              <a:solidFill>
                <a:schemeClr val="accent5">
                  <a:lumMod val="75000"/>
                </a:schemeClr>
              </a:solidFill>
              <a:effectLst>
                <a:outerShdw blurRad="50800" dist="50800" dir="5400000" algn="ctr" rotWithShape="0">
                  <a:srgbClr val="000000">
                    <a:alpha val="90000"/>
                  </a:srgbClr>
                </a:outerShdw>
              </a:effectLst>
            </c:spPr>
          </c:dPt>
          <c:dPt>
            <c:idx val="1"/>
            <c:bubble3D val="0"/>
            <c:spPr>
              <a:solidFill>
                <a:schemeClr val="accent2">
                  <a:lumMod val="75000"/>
                </a:schemeClr>
              </a:solidFill>
              <a:effectLst>
                <a:outerShdw blurRad="50800" dist="50800" dir="5400000" algn="ctr" rotWithShape="0">
                  <a:srgbClr val="000000">
                    <a:alpha val="90000"/>
                  </a:srgbClr>
                </a:outerShdw>
              </a:effectLst>
            </c:spPr>
          </c:dPt>
          <c:dPt>
            <c:idx val="2"/>
            <c:bubble3D val="0"/>
            <c:spPr>
              <a:solidFill>
                <a:schemeClr val="accent5"/>
              </a:solidFill>
              <a:effectLst>
                <a:outerShdw blurRad="50800" dist="50800" dir="5400000" algn="ctr" rotWithShape="0">
                  <a:srgbClr val="000000">
                    <a:alpha val="90000"/>
                  </a:srgbClr>
                </a:outerShdw>
              </a:effectLst>
            </c:spPr>
          </c:dPt>
          <c:dPt>
            <c:idx val="3"/>
            <c:bubble3D val="0"/>
            <c:spPr>
              <a:solidFill>
                <a:schemeClr val="accent4"/>
              </a:solidFill>
              <a:effectLst>
                <a:outerShdw blurRad="50800" dist="50800" dir="5400000" algn="ctr" rotWithShape="0">
                  <a:srgbClr val="000000">
                    <a:alpha val="90000"/>
                  </a:srgbClr>
                </a:outerShdw>
              </a:effectLst>
            </c:spPr>
          </c:dPt>
          <c:dPt>
            <c:idx val="4"/>
            <c:bubble3D val="0"/>
            <c:spPr>
              <a:solidFill>
                <a:schemeClr val="accent3">
                  <a:lumMod val="75000"/>
                </a:schemeClr>
              </a:solidFill>
              <a:effectLst>
                <a:outerShdw blurRad="50800" dist="50800" dir="5400000" algn="ctr" rotWithShape="0">
                  <a:srgbClr val="000000">
                    <a:alpha val="90000"/>
                  </a:srgbClr>
                </a:outerShdw>
              </a:effectLst>
            </c:spPr>
          </c:dPt>
          <c:dPt>
            <c:idx val="5"/>
            <c:bubble3D val="0"/>
            <c:spPr>
              <a:solidFill>
                <a:schemeClr val="accent6">
                  <a:lumMod val="75000"/>
                </a:schemeClr>
              </a:solidFill>
              <a:effectLst>
                <a:outerShdw blurRad="50800" dist="50800" dir="5400000" algn="ctr" rotWithShape="0">
                  <a:srgbClr val="000000">
                    <a:alpha val="90000"/>
                  </a:srgbClr>
                </a:outerShdw>
              </a:effectLst>
            </c:spPr>
          </c:dPt>
          <c:dLbls>
            <c:dLbl>
              <c:idx val="0"/>
              <c:layout>
                <c:manualLayout>
                  <c:x val="0.10499065730031458"/>
                  <c:y val="-5.5895214445764167E-2"/>
                </c:manualLayout>
              </c:layout>
              <c:tx>
                <c:rich>
                  <a:bodyPr/>
                  <a:lstStyle/>
                  <a:p>
                    <a:r>
                      <a:rPr lang="en-US" sz="1800" dirty="0">
                        <a:solidFill>
                          <a:schemeClr val="bg1"/>
                        </a:solidFill>
                        <a:latin typeface="Arial" pitchFamily="34" charset="0"/>
                        <a:cs typeface="Arial" pitchFamily="34" charset="0"/>
                      </a:rPr>
                      <a:t>Amynthas 
1%</a:t>
                    </a:r>
                  </a:p>
                </c:rich>
              </c:tx>
              <c:showLegendKey val="0"/>
              <c:showVal val="0"/>
              <c:showCatName val="1"/>
              <c:showSerName val="0"/>
              <c:showPercent val="1"/>
              <c:showBubbleSize val="0"/>
            </c:dLbl>
            <c:dLbl>
              <c:idx val="1"/>
              <c:layout>
                <c:manualLayout>
                  <c:x val="0.30982804702097966"/>
                  <c:y val="1.1101587633323161E-2"/>
                </c:manualLayout>
              </c:layout>
              <c:tx>
                <c:rich>
                  <a:bodyPr/>
                  <a:lstStyle/>
                  <a:p>
                    <a:r>
                      <a:rPr lang="en-US" sz="1600" dirty="0">
                        <a:solidFill>
                          <a:schemeClr val="bg1"/>
                        </a:solidFill>
                        <a:latin typeface="Arial" pitchFamily="34" charset="0"/>
                        <a:cs typeface="Arial" pitchFamily="34" charset="0"/>
                      </a:rPr>
                      <a:t>Dendrobaena rubida
0%</a:t>
                    </a:r>
                  </a:p>
                </c:rich>
              </c:tx>
              <c:showLegendKey val="0"/>
              <c:showVal val="0"/>
              <c:showCatName val="1"/>
              <c:showSerName val="0"/>
              <c:showPercent val="1"/>
              <c:showBubbleSize val="0"/>
            </c:dLbl>
            <c:dLbl>
              <c:idx val="2"/>
              <c:layout>
                <c:manualLayout>
                  <c:x val="0.11100857469402756"/>
                  <c:y val="0.14987459900845726"/>
                </c:manualLayout>
              </c:layout>
              <c:tx>
                <c:rich>
                  <a:bodyPr/>
                  <a:lstStyle/>
                  <a:p>
                    <a:r>
                      <a:rPr lang="en-US" sz="1800" dirty="0">
                        <a:solidFill>
                          <a:schemeClr val="bg1"/>
                        </a:solidFill>
                      </a:rPr>
                      <a:t>Octolasion tyrtaeum
10%</a:t>
                    </a:r>
                  </a:p>
                </c:rich>
              </c:tx>
              <c:showLegendKey val="0"/>
              <c:showVal val="0"/>
              <c:showCatName val="1"/>
              <c:showSerName val="0"/>
              <c:showPercent val="1"/>
              <c:showBubbleSize val="0"/>
            </c:dLbl>
            <c:dLbl>
              <c:idx val="3"/>
              <c:layout>
                <c:manualLayout>
                  <c:x val="2.8342550703193033E-2"/>
                  <c:y val="0.14012321376494605"/>
                </c:manualLayout>
              </c:layout>
              <c:tx>
                <c:rich>
                  <a:bodyPr/>
                  <a:lstStyle/>
                  <a:p>
                    <a:r>
                      <a:rPr lang="en-US" sz="1800" dirty="0">
                        <a:solidFill>
                          <a:schemeClr val="bg1"/>
                        </a:solidFill>
                        <a:latin typeface="Arial" pitchFamily="34" charset="0"/>
                        <a:cs typeface="Arial" pitchFamily="34" charset="0"/>
                      </a:rPr>
                      <a:t>Lumbricus rubellus
23%</a:t>
                    </a:r>
                  </a:p>
                </c:rich>
              </c:tx>
              <c:showLegendKey val="0"/>
              <c:showVal val="0"/>
              <c:showCatName val="1"/>
              <c:showSerName val="0"/>
              <c:showPercent val="1"/>
              <c:showBubbleSize val="0"/>
            </c:dLbl>
            <c:dLbl>
              <c:idx val="4"/>
              <c:layout>
                <c:manualLayout>
                  <c:x val="0.18052473525431439"/>
                  <c:y val="-0.17317694663167105"/>
                </c:manualLayout>
              </c:layout>
              <c:tx>
                <c:rich>
                  <a:bodyPr/>
                  <a:lstStyle/>
                  <a:p>
                    <a:r>
                      <a:rPr lang="en-US" sz="1600" dirty="0">
                        <a:solidFill>
                          <a:schemeClr val="bg1"/>
                        </a:solidFill>
                        <a:latin typeface="Arial" pitchFamily="34" charset="0"/>
                        <a:cs typeface="Arial" pitchFamily="34" charset="0"/>
                      </a:rPr>
                      <a:t>Aporrectodea caliginosa
59%</a:t>
                    </a:r>
                  </a:p>
                </c:rich>
              </c:tx>
              <c:showLegendKey val="0"/>
              <c:showVal val="0"/>
              <c:showCatName val="1"/>
              <c:showSerName val="0"/>
              <c:showPercent val="1"/>
              <c:showBubbleSize val="0"/>
            </c:dLbl>
            <c:dLbl>
              <c:idx val="5"/>
              <c:layout/>
              <c:tx>
                <c:rich>
                  <a:bodyPr/>
                  <a:lstStyle/>
                  <a:p>
                    <a:pPr>
                      <a:defRPr sz="1800"/>
                    </a:pPr>
                    <a:r>
                      <a:rPr lang="en-US" sz="1700" dirty="0">
                        <a:latin typeface="Arial" pitchFamily="34" charset="0"/>
                        <a:cs typeface="Arial" pitchFamily="34" charset="0"/>
                      </a:rPr>
                      <a:t>Diplocardia </a:t>
                    </a:r>
                    <a:r>
                      <a:rPr lang="en-US" sz="1700" dirty="0" smtClean="0">
                        <a:latin typeface="Arial" pitchFamily="34" charset="0"/>
                        <a:cs typeface="Arial" pitchFamily="34" charset="0"/>
                      </a:rPr>
                      <a:t>michaelsenii 7</a:t>
                    </a:r>
                    <a:r>
                      <a:rPr lang="en-US" sz="1700" dirty="0">
                        <a:latin typeface="Arial" pitchFamily="34" charset="0"/>
                        <a:cs typeface="Arial" pitchFamily="34" charset="0"/>
                      </a:rPr>
                      <a:t>%</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'Shannon Index Trt'!$U$198:$Z$198</c:f>
              <c:strCache>
                <c:ptCount val="6"/>
                <c:pt idx="0">
                  <c:v>Amynthas </c:v>
                </c:pt>
                <c:pt idx="1">
                  <c:v>Dendrobaena rubida</c:v>
                </c:pt>
                <c:pt idx="2">
                  <c:v>Octolasion tyrtaeum</c:v>
                </c:pt>
                <c:pt idx="3">
                  <c:v>Lumbricus rubellus</c:v>
                </c:pt>
                <c:pt idx="4">
                  <c:v>Aporrectodea caliginosa</c:v>
                </c:pt>
                <c:pt idx="5">
                  <c:v>Diplocardia michaelseni</c:v>
                </c:pt>
              </c:strCache>
            </c:strRef>
          </c:cat>
          <c:val>
            <c:numRef>
              <c:f>'Shannon Index Trt'!$U$199:$Z$199</c:f>
              <c:numCache>
                <c:formatCode>General</c:formatCode>
                <c:ptCount val="6"/>
                <c:pt idx="0">
                  <c:v>7.7864293659621825E-3</c:v>
                </c:pt>
                <c:pt idx="1">
                  <c:v>4.4493882091212475E-3</c:v>
                </c:pt>
                <c:pt idx="2">
                  <c:v>0.10011123470522805</c:v>
                </c:pt>
                <c:pt idx="3">
                  <c:v>0.22469410456062291</c:v>
                </c:pt>
                <c:pt idx="4">
                  <c:v>0.59399332591768617</c:v>
                </c:pt>
                <c:pt idx="5">
                  <c:v>6.8965517241379309E-2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solidFill>
      <a:schemeClr val="bg2">
        <a:lumMod val="50000"/>
      </a:schemeClr>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4000" dirty="0">
                <a:latin typeface="Arial" pitchFamily="34" charset="0"/>
                <a:cs typeface="Arial" pitchFamily="34" charset="0"/>
              </a:rPr>
              <a:t>Felled</a:t>
            </a:r>
          </a:p>
        </c:rich>
      </c:tx>
      <c:layout>
        <c:manualLayout>
          <c:xMode val="edge"/>
          <c:yMode val="edge"/>
          <c:x val="5.3355026481795596E-2"/>
          <c:y val="0.13312672008800863"/>
        </c:manualLayout>
      </c:layout>
      <c:overlay val="0"/>
    </c:title>
    <c:autoTitleDeleted val="0"/>
    <c:plotArea>
      <c:layout/>
      <c:pieChart>
        <c:varyColors val="1"/>
        <c:ser>
          <c:idx val="0"/>
          <c:order val="0"/>
          <c:spPr>
            <a:effectLst>
              <a:glow>
                <a:schemeClr val="accent1">
                  <a:alpha val="40000"/>
                </a:schemeClr>
              </a:glow>
              <a:outerShdw blurRad="50800" dist="50800" dir="5400000" algn="ctr" rotWithShape="0">
                <a:srgbClr val="000000">
                  <a:alpha val="90000"/>
                </a:srgbClr>
              </a:outerShdw>
              <a:softEdge rad="0"/>
            </a:effectLst>
          </c:spPr>
          <c:dPt>
            <c:idx val="0"/>
            <c:bubble3D val="0"/>
            <c:spPr>
              <a:solidFill>
                <a:schemeClr val="accent5">
                  <a:lumMod val="75000"/>
                </a:schemeClr>
              </a:solidFill>
              <a:effectLst>
                <a:glow>
                  <a:schemeClr val="accent1">
                    <a:alpha val="40000"/>
                  </a:schemeClr>
                </a:glow>
                <a:outerShdw blurRad="50800" dist="50800" dir="5400000" algn="ctr" rotWithShape="0">
                  <a:srgbClr val="000000">
                    <a:alpha val="90000"/>
                  </a:srgbClr>
                </a:outerShdw>
                <a:softEdge rad="0"/>
              </a:effectLst>
            </c:spPr>
          </c:dPt>
          <c:dPt>
            <c:idx val="4"/>
            <c:bubble3D val="0"/>
            <c:spPr>
              <a:solidFill>
                <a:schemeClr val="accent5"/>
              </a:solidFill>
              <a:effectLst>
                <a:glow>
                  <a:schemeClr val="accent1">
                    <a:alpha val="40000"/>
                  </a:schemeClr>
                </a:glow>
                <a:outerShdw blurRad="50800" dist="50800" dir="5400000" algn="ctr" rotWithShape="0">
                  <a:srgbClr val="000000">
                    <a:alpha val="90000"/>
                  </a:srgbClr>
                </a:outerShdw>
                <a:softEdge rad="0"/>
              </a:effectLst>
            </c:spPr>
          </c:dPt>
          <c:dPt>
            <c:idx val="5"/>
            <c:bubble3D val="0"/>
            <c:spPr>
              <a:solidFill>
                <a:schemeClr val="accent4"/>
              </a:solidFill>
              <a:effectLst>
                <a:glow>
                  <a:schemeClr val="accent1">
                    <a:alpha val="40000"/>
                  </a:schemeClr>
                </a:glow>
                <a:outerShdw blurRad="50800" dist="50800" dir="5400000" algn="ctr" rotWithShape="0">
                  <a:srgbClr val="000000">
                    <a:alpha val="90000"/>
                  </a:srgbClr>
                </a:outerShdw>
                <a:softEdge rad="0"/>
              </a:effectLst>
            </c:spPr>
          </c:dPt>
          <c:dPt>
            <c:idx val="6"/>
            <c:bubble3D val="0"/>
            <c:spPr>
              <a:solidFill>
                <a:schemeClr val="accent3">
                  <a:lumMod val="75000"/>
                </a:schemeClr>
              </a:solidFill>
              <a:effectLst>
                <a:glow>
                  <a:schemeClr val="accent1">
                    <a:alpha val="40000"/>
                  </a:schemeClr>
                </a:glow>
                <a:outerShdw blurRad="50800" dist="50800" dir="5400000" algn="ctr" rotWithShape="0">
                  <a:srgbClr val="000000">
                    <a:alpha val="90000"/>
                  </a:srgbClr>
                </a:outerShdw>
                <a:softEdge rad="0"/>
              </a:effectLst>
            </c:spPr>
          </c:dPt>
          <c:dPt>
            <c:idx val="7"/>
            <c:bubble3D val="0"/>
            <c:spPr>
              <a:solidFill>
                <a:schemeClr val="accent6">
                  <a:lumMod val="75000"/>
                </a:schemeClr>
              </a:solidFill>
              <a:effectLst>
                <a:glow>
                  <a:schemeClr val="accent1">
                    <a:alpha val="40000"/>
                  </a:schemeClr>
                </a:glow>
                <a:outerShdw blurRad="50800" dist="50800" dir="5400000" algn="ctr" rotWithShape="0">
                  <a:srgbClr val="000000">
                    <a:alpha val="90000"/>
                  </a:srgbClr>
                </a:outerShdw>
                <a:softEdge rad="0"/>
              </a:effectLst>
            </c:spPr>
          </c:dPt>
          <c:dLbls>
            <c:dLbl>
              <c:idx val="0"/>
              <c:layout>
                <c:manualLayout>
                  <c:x val="-0.19698011964369033"/>
                  <c:y val="2.5895568323626313E-3"/>
                </c:manualLayout>
              </c:layout>
              <c:tx>
                <c:rich>
                  <a:bodyPr/>
                  <a:lstStyle/>
                  <a:p>
                    <a:r>
                      <a:rPr lang="en-US" sz="1800" dirty="0">
                        <a:solidFill>
                          <a:schemeClr val="bg1"/>
                        </a:solidFill>
                        <a:latin typeface="Arial" pitchFamily="34" charset="0"/>
                        <a:cs typeface="Arial" pitchFamily="34" charset="0"/>
                      </a:rPr>
                      <a:t>Amynthas 
5%</a:t>
                    </a:r>
                  </a:p>
                </c:rich>
              </c:tx>
              <c:showLegendKey val="0"/>
              <c:showVal val="0"/>
              <c:showCatName val="1"/>
              <c:showSerName val="0"/>
              <c:showPercent val="1"/>
              <c:showBubbleSize val="0"/>
            </c:dLbl>
            <c:dLbl>
              <c:idx val="1"/>
              <c:layout/>
              <c:tx>
                <c:rich>
                  <a:bodyPr/>
                  <a:lstStyle/>
                  <a:p>
                    <a:r>
                      <a:rPr lang="en-US" sz="1800" dirty="0">
                        <a:latin typeface="Arial" pitchFamily="34" charset="0"/>
                        <a:cs typeface="Arial" pitchFamily="34" charset="0"/>
                      </a:rPr>
                      <a:t>Eisenoides lonnbergi
1%</a:t>
                    </a:r>
                  </a:p>
                </c:rich>
              </c:tx>
              <c:showLegendKey val="0"/>
              <c:showVal val="0"/>
              <c:showCatName val="1"/>
              <c:showSerName val="0"/>
              <c:showPercent val="1"/>
              <c:showBubbleSize val="0"/>
            </c:dLbl>
            <c:dLbl>
              <c:idx val="2"/>
              <c:layout>
                <c:manualLayout>
                  <c:x val="4.1269379433806347E-2"/>
                  <c:y val="4.414832761289453E-3"/>
                </c:manualLayout>
              </c:layout>
              <c:tx>
                <c:rich>
                  <a:bodyPr/>
                  <a:lstStyle/>
                  <a:p>
                    <a:r>
                      <a:rPr lang="en-US" sz="1800" dirty="0">
                        <a:solidFill>
                          <a:schemeClr val="bg1"/>
                        </a:solidFill>
                        <a:latin typeface="Arial" pitchFamily="34" charset="0"/>
                        <a:cs typeface="Arial" pitchFamily="34" charset="0"/>
                      </a:rPr>
                      <a:t>Eiseniella tetraedra
0%</a:t>
                    </a:r>
                  </a:p>
                </c:rich>
              </c:tx>
              <c:showLegendKey val="0"/>
              <c:showVal val="0"/>
              <c:showCatName val="1"/>
              <c:showSerName val="0"/>
              <c:showPercent val="1"/>
              <c:showBubbleSize val="0"/>
            </c:dLbl>
            <c:dLbl>
              <c:idx val="3"/>
              <c:layout>
                <c:manualLayout>
                  <c:x val="0.14297196133933002"/>
                  <c:y val="0.14894694598432534"/>
                </c:manualLayout>
              </c:layout>
              <c:tx>
                <c:rich>
                  <a:bodyPr anchor="ctr" anchorCtr="1"/>
                  <a:lstStyle/>
                  <a:p>
                    <a:pPr>
                      <a:defRPr/>
                    </a:pPr>
                    <a:r>
                      <a:rPr lang="en-US" sz="1400" dirty="0">
                        <a:latin typeface="Arial" pitchFamily="34" charset="0"/>
                        <a:cs typeface="Arial" pitchFamily="34" charset="0"/>
                      </a:rPr>
                      <a:t>Sparganophilus sp.
0%</a:t>
                    </a:r>
                  </a:p>
                </c:rich>
              </c:tx>
              <c:spPr/>
              <c:dLblPos val="bestFit"/>
              <c:showLegendKey val="0"/>
              <c:showVal val="0"/>
              <c:showCatName val="1"/>
              <c:showSerName val="0"/>
              <c:showPercent val="1"/>
              <c:showBubbleSize val="0"/>
            </c:dLbl>
            <c:dLbl>
              <c:idx val="4"/>
              <c:layout>
                <c:manualLayout>
                  <c:x val="4.9882783849478425E-2"/>
                  <c:y val="0.17307995154451847"/>
                </c:manualLayout>
              </c:layout>
              <c:tx>
                <c:rich>
                  <a:bodyPr/>
                  <a:lstStyle/>
                  <a:p>
                    <a:r>
                      <a:rPr lang="en-US" sz="1800" dirty="0">
                        <a:solidFill>
                          <a:schemeClr val="bg1"/>
                        </a:solidFill>
                        <a:latin typeface="Arial" pitchFamily="34" charset="0"/>
                        <a:cs typeface="Arial" pitchFamily="34" charset="0"/>
                      </a:rPr>
                      <a:t>Octolasion tyrtaeum
23%</a:t>
                    </a:r>
                  </a:p>
                </c:rich>
              </c:tx>
              <c:showLegendKey val="0"/>
              <c:showVal val="0"/>
              <c:showCatName val="1"/>
              <c:showSerName val="0"/>
              <c:showPercent val="1"/>
              <c:showBubbleSize val="0"/>
            </c:dLbl>
            <c:dLbl>
              <c:idx val="5"/>
              <c:layout>
                <c:manualLayout>
                  <c:x val="4.2739190655440601E-2"/>
                  <c:y val="-6.7700720102294915E-2"/>
                </c:manualLayout>
              </c:layout>
              <c:tx>
                <c:rich>
                  <a:bodyPr/>
                  <a:lstStyle/>
                  <a:p>
                    <a:r>
                      <a:rPr lang="en-US" sz="1800" dirty="0">
                        <a:solidFill>
                          <a:schemeClr val="bg1"/>
                        </a:solidFill>
                        <a:latin typeface="Arial" pitchFamily="34" charset="0"/>
                        <a:cs typeface="Arial" pitchFamily="34" charset="0"/>
                      </a:rPr>
                      <a:t>Lumbricus rubellus
17%</a:t>
                    </a:r>
                  </a:p>
                </c:rich>
              </c:tx>
              <c:showLegendKey val="0"/>
              <c:showVal val="0"/>
              <c:showCatName val="1"/>
              <c:showSerName val="0"/>
              <c:showPercent val="1"/>
              <c:showBubbleSize val="0"/>
            </c:dLbl>
            <c:dLbl>
              <c:idx val="6"/>
              <c:layout/>
              <c:tx>
                <c:rich>
                  <a:bodyPr/>
                  <a:lstStyle/>
                  <a:p>
                    <a:r>
                      <a:rPr lang="en-US" sz="1600" dirty="0">
                        <a:solidFill>
                          <a:schemeClr val="bg1"/>
                        </a:solidFill>
                        <a:latin typeface="Arial" pitchFamily="34" charset="0"/>
                        <a:cs typeface="Arial" pitchFamily="34" charset="0"/>
                      </a:rPr>
                      <a:t>Aporrectodea caliginosa
25%</a:t>
                    </a:r>
                  </a:p>
                </c:rich>
              </c:tx>
              <c:showLegendKey val="0"/>
              <c:showVal val="0"/>
              <c:showCatName val="1"/>
              <c:showSerName val="0"/>
              <c:showPercent val="1"/>
              <c:showBubbleSize val="0"/>
            </c:dLbl>
            <c:dLbl>
              <c:idx val="7"/>
              <c:layout/>
              <c:tx>
                <c:rich>
                  <a:bodyPr/>
                  <a:lstStyle/>
                  <a:p>
                    <a:r>
                      <a:rPr lang="en-US" sz="1800" dirty="0">
                        <a:latin typeface="Arial" pitchFamily="34" charset="0"/>
                        <a:cs typeface="Arial" pitchFamily="34" charset="0"/>
                      </a:rPr>
                      <a:t>Diplocardia </a:t>
                    </a:r>
                    <a:r>
                      <a:rPr lang="en-US" sz="1800" dirty="0" smtClean="0">
                        <a:latin typeface="Arial" pitchFamily="34" charset="0"/>
                        <a:cs typeface="Arial" pitchFamily="34" charset="0"/>
                      </a:rPr>
                      <a:t>michaelsenii</a:t>
                    </a:r>
                    <a:r>
                      <a:rPr lang="en-US" sz="1800" dirty="0">
                        <a:latin typeface="Arial" pitchFamily="34" charset="0"/>
                        <a:cs typeface="Arial" pitchFamily="34" charset="0"/>
                      </a:rPr>
                      <a:t>
29%</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'Shannon Index Trt'!$T$37:$AA$37</c:f>
              <c:strCache>
                <c:ptCount val="8"/>
                <c:pt idx="0">
                  <c:v>Amynthas </c:v>
                </c:pt>
                <c:pt idx="1">
                  <c:v>Eisenoides lonnbergi</c:v>
                </c:pt>
                <c:pt idx="2">
                  <c:v>Eiseniella tetraedra</c:v>
                </c:pt>
                <c:pt idx="3">
                  <c:v>Sparganophilus sp.</c:v>
                </c:pt>
                <c:pt idx="4">
                  <c:v>Octolasion tyrtaeum</c:v>
                </c:pt>
                <c:pt idx="5">
                  <c:v>Lumbricus rubellus</c:v>
                </c:pt>
                <c:pt idx="6">
                  <c:v>Aporrectodea caliginosa</c:v>
                </c:pt>
                <c:pt idx="7">
                  <c:v>Diplocardia michaelseni</c:v>
                </c:pt>
              </c:strCache>
            </c:strRef>
          </c:cat>
          <c:val>
            <c:numRef>
              <c:f>'Shannon Index Trt'!$T$38:$AA$38</c:f>
              <c:numCache>
                <c:formatCode>General</c:formatCode>
                <c:ptCount val="8"/>
                <c:pt idx="0">
                  <c:v>4.5861297539149901E-2</c:v>
                </c:pt>
                <c:pt idx="1">
                  <c:v>8.948545861297539E-3</c:v>
                </c:pt>
                <c:pt idx="2">
                  <c:v>1.1185682326621924E-3</c:v>
                </c:pt>
                <c:pt idx="3">
                  <c:v>5.5928411633109631E-3</c:v>
                </c:pt>
                <c:pt idx="4">
                  <c:v>0.22930648769574943</c:v>
                </c:pt>
                <c:pt idx="5">
                  <c:v>0.1689038031319911</c:v>
                </c:pt>
                <c:pt idx="6">
                  <c:v>0.24608501118568235</c:v>
                </c:pt>
                <c:pt idx="7">
                  <c:v>0.29418344519015666</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solidFill>
      <a:schemeClr val="bg2">
        <a:lumMod val="50000"/>
      </a:schemeClr>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2765669" cy="2099390"/>
          </a:xfrm>
          <a:prstGeom prst="rect">
            <a:avLst/>
          </a:prstGeom>
        </p:spPr>
        <p:txBody>
          <a:bodyPr vert="horz" lIns="408257" tIns="204129" rIns="408257" bIns="204129" rtlCol="0"/>
          <a:lstStyle>
            <a:lvl1pPr algn="l">
              <a:defRPr sz="5300"/>
            </a:lvl1pPr>
          </a:lstStyle>
          <a:p>
            <a:endParaRPr lang="en-US"/>
          </a:p>
        </p:txBody>
      </p:sp>
      <p:sp>
        <p:nvSpPr>
          <p:cNvPr id="3" name="Date Placeholder 2"/>
          <p:cNvSpPr>
            <a:spLocks noGrp="1"/>
          </p:cNvSpPr>
          <p:nvPr>
            <p:ph type="dt" idx="1"/>
          </p:nvPr>
        </p:nvSpPr>
        <p:spPr>
          <a:xfrm>
            <a:off x="16686756" y="0"/>
            <a:ext cx="12765669" cy="2099390"/>
          </a:xfrm>
          <a:prstGeom prst="rect">
            <a:avLst/>
          </a:prstGeom>
        </p:spPr>
        <p:txBody>
          <a:bodyPr vert="horz" lIns="408257" tIns="204129" rIns="408257" bIns="204129" rtlCol="0"/>
          <a:lstStyle>
            <a:lvl1pPr algn="r">
              <a:defRPr sz="5300"/>
            </a:lvl1pPr>
          </a:lstStyle>
          <a:p>
            <a:fld id="{92AEBB41-D37C-4A76-8581-9A9D7B7B189C}" type="datetimeFigureOut">
              <a:rPr lang="en-US" smtClean="0"/>
              <a:pPr/>
              <a:t>5/24/2012</a:t>
            </a:fld>
            <a:endParaRPr lang="en-US"/>
          </a:p>
        </p:txBody>
      </p:sp>
      <p:sp>
        <p:nvSpPr>
          <p:cNvPr id="4" name="Slide Image Placeholder 3"/>
          <p:cNvSpPr>
            <a:spLocks noGrp="1" noRot="1" noChangeAspect="1"/>
          </p:cNvSpPr>
          <p:nvPr>
            <p:ph type="sldImg" idx="2"/>
          </p:nvPr>
        </p:nvSpPr>
        <p:spPr>
          <a:xfrm>
            <a:off x="9128125" y="3152775"/>
            <a:ext cx="11202988" cy="15738475"/>
          </a:xfrm>
          <a:prstGeom prst="rect">
            <a:avLst/>
          </a:prstGeom>
          <a:noFill/>
          <a:ln w="12700">
            <a:solidFill>
              <a:prstClr val="black"/>
            </a:solidFill>
          </a:ln>
        </p:spPr>
        <p:txBody>
          <a:bodyPr vert="horz" lIns="408257" tIns="204129" rIns="408257" bIns="204129" rtlCol="0" anchor="ctr"/>
          <a:lstStyle/>
          <a:p>
            <a:endParaRPr lang="en-US"/>
          </a:p>
        </p:txBody>
      </p:sp>
      <p:sp>
        <p:nvSpPr>
          <p:cNvPr id="5" name="Notes Placeholder 4"/>
          <p:cNvSpPr>
            <a:spLocks noGrp="1"/>
          </p:cNvSpPr>
          <p:nvPr>
            <p:ph type="body" sz="quarter" idx="3"/>
          </p:nvPr>
        </p:nvSpPr>
        <p:spPr>
          <a:xfrm>
            <a:off x="2945925" y="19944201"/>
            <a:ext cx="23567389" cy="18894504"/>
          </a:xfrm>
          <a:prstGeom prst="rect">
            <a:avLst/>
          </a:prstGeom>
        </p:spPr>
        <p:txBody>
          <a:bodyPr vert="horz" lIns="408257" tIns="204129" rIns="408257" bIns="2041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39881110"/>
            <a:ext cx="12765669" cy="2099390"/>
          </a:xfrm>
          <a:prstGeom prst="rect">
            <a:avLst/>
          </a:prstGeom>
        </p:spPr>
        <p:txBody>
          <a:bodyPr vert="horz" lIns="408257" tIns="204129" rIns="408257" bIns="204129" rtlCol="0" anchor="b"/>
          <a:lstStyle>
            <a:lvl1pPr algn="l">
              <a:defRPr sz="5300"/>
            </a:lvl1pPr>
          </a:lstStyle>
          <a:p>
            <a:endParaRPr lang="en-US"/>
          </a:p>
        </p:txBody>
      </p:sp>
      <p:sp>
        <p:nvSpPr>
          <p:cNvPr id="7" name="Slide Number Placeholder 6"/>
          <p:cNvSpPr>
            <a:spLocks noGrp="1"/>
          </p:cNvSpPr>
          <p:nvPr>
            <p:ph type="sldNum" sz="quarter" idx="5"/>
          </p:nvPr>
        </p:nvSpPr>
        <p:spPr>
          <a:xfrm>
            <a:off x="16686756" y="39881110"/>
            <a:ext cx="12765669" cy="2099390"/>
          </a:xfrm>
          <a:prstGeom prst="rect">
            <a:avLst/>
          </a:prstGeom>
        </p:spPr>
        <p:txBody>
          <a:bodyPr vert="horz" lIns="408257" tIns="204129" rIns="408257" bIns="204129" rtlCol="0" anchor="b"/>
          <a:lstStyle>
            <a:lvl1pPr algn="r">
              <a:defRPr sz="5300"/>
            </a:lvl1pPr>
          </a:lstStyle>
          <a:p>
            <a:fld id="{A916F8B3-0169-402D-881B-DB8A108C0800}" type="slidenum">
              <a:rPr lang="en-US" smtClean="0"/>
              <a:pPr/>
              <a:t>‹#›</a:t>
            </a:fld>
            <a:endParaRPr lang="en-US"/>
          </a:p>
        </p:txBody>
      </p:sp>
    </p:spTree>
    <p:extLst>
      <p:ext uri="{BB962C8B-B14F-4D97-AF65-F5344CB8AC3E}">
        <p14:creationId xmlns:p14="http://schemas.microsoft.com/office/powerpoint/2010/main" val="349922676"/>
      </p:ext>
    </p:extLst>
  </p:cSld>
  <p:clrMap bg1="lt1" tx1="dk1" bg2="lt2" tx2="dk2" accent1="accent1" accent2="accent2" accent3="accent3" accent4="accent4" accent5="accent5" accent6="accent6" hlink="hlink" folHlink="folHlink"/>
  <p:notesStyle>
    <a:lvl1pPr marL="0" algn="l" defTabSz="4154942" rtl="0" eaLnBrk="1" latinLnBrk="0" hangingPunct="1">
      <a:defRPr sz="5500" kern="1200">
        <a:solidFill>
          <a:schemeClr val="tx1"/>
        </a:solidFill>
        <a:latin typeface="+mn-lt"/>
        <a:ea typeface="+mn-ea"/>
        <a:cs typeface="+mn-cs"/>
      </a:defRPr>
    </a:lvl1pPr>
    <a:lvl2pPr marL="2077471" algn="l" defTabSz="4154942" rtl="0" eaLnBrk="1" latinLnBrk="0" hangingPunct="1">
      <a:defRPr sz="5500" kern="1200">
        <a:solidFill>
          <a:schemeClr val="tx1"/>
        </a:solidFill>
        <a:latin typeface="+mn-lt"/>
        <a:ea typeface="+mn-ea"/>
        <a:cs typeface="+mn-cs"/>
      </a:defRPr>
    </a:lvl2pPr>
    <a:lvl3pPr marL="4154942" algn="l" defTabSz="4154942" rtl="0" eaLnBrk="1" latinLnBrk="0" hangingPunct="1">
      <a:defRPr sz="5500" kern="1200">
        <a:solidFill>
          <a:schemeClr val="tx1"/>
        </a:solidFill>
        <a:latin typeface="+mn-lt"/>
        <a:ea typeface="+mn-ea"/>
        <a:cs typeface="+mn-cs"/>
      </a:defRPr>
    </a:lvl3pPr>
    <a:lvl4pPr marL="6232413" algn="l" defTabSz="4154942" rtl="0" eaLnBrk="1" latinLnBrk="0" hangingPunct="1">
      <a:defRPr sz="5500" kern="1200">
        <a:solidFill>
          <a:schemeClr val="tx1"/>
        </a:solidFill>
        <a:latin typeface="+mn-lt"/>
        <a:ea typeface="+mn-ea"/>
        <a:cs typeface="+mn-cs"/>
      </a:defRPr>
    </a:lvl4pPr>
    <a:lvl5pPr marL="8309884" algn="l" defTabSz="4154942" rtl="0" eaLnBrk="1" latinLnBrk="0" hangingPunct="1">
      <a:defRPr sz="5500" kern="1200">
        <a:solidFill>
          <a:schemeClr val="tx1"/>
        </a:solidFill>
        <a:latin typeface="+mn-lt"/>
        <a:ea typeface="+mn-ea"/>
        <a:cs typeface="+mn-cs"/>
      </a:defRPr>
    </a:lvl5pPr>
    <a:lvl6pPr marL="10387355" algn="l" defTabSz="4154942" rtl="0" eaLnBrk="1" latinLnBrk="0" hangingPunct="1">
      <a:defRPr sz="5500" kern="1200">
        <a:solidFill>
          <a:schemeClr val="tx1"/>
        </a:solidFill>
        <a:latin typeface="+mn-lt"/>
        <a:ea typeface="+mn-ea"/>
        <a:cs typeface="+mn-cs"/>
      </a:defRPr>
    </a:lvl6pPr>
    <a:lvl7pPr marL="12464826" algn="l" defTabSz="4154942" rtl="0" eaLnBrk="1" latinLnBrk="0" hangingPunct="1">
      <a:defRPr sz="5500" kern="1200">
        <a:solidFill>
          <a:schemeClr val="tx1"/>
        </a:solidFill>
        <a:latin typeface="+mn-lt"/>
        <a:ea typeface="+mn-ea"/>
        <a:cs typeface="+mn-cs"/>
      </a:defRPr>
    </a:lvl7pPr>
    <a:lvl8pPr marL="14542298" algn="l" defTabSz="4154942" rtl="0" eaLnBrk="1" latinLnBrk="0" hangingPunct="1">
      <a:defRPr sz="5500" kern="1200">
        <a:solidFill>
          <a:schemeClr val="tx1"/>
        </a:solidFill>
        <a:latin typeface="+mn-lt"/>
        <a:ea typeface="+mn-ea"/>
        <a:cs typeface="+mn-cs"/>
      </a:defRPr>
    </a:lvl8pPr>
    <a:lvl9pPr marL="16619769" algn="l" defTabSz="4154942"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7903" y="13194380"/>
            <a:ext cx="25702895" cy="9104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535805" y="24068352"/>
            <a:ext cx="21167090" cy="10854355"/>
          </a:xfrm>
        </p:spPr>
        <p:txBody>
          <a:bodyPr/>
          <a:lstStyle>
            <a:lvl1pPr marL="0" indent="0" algn="ctr">
              <a:buNone/>
              <a:defRPr>
                <a:solidFill>
                  <a:schemeClr val="tx1">
                    <a:tint val="75000"/>
                  </a:schemeClr>
                </a:solidFill>
              </a:defRPr>
            </a:lvl1pPr>
            <a:lvl2pPr marL="2072509" indent="0" algn="ctr">
              <a:buNone/>
              <a:defRPr>
                <a:solidFill>
                  <a:schemeClr val="tx1">
                    <a:tint val="75000"/>
                  </a:schemeClr>
                </a:solidFill>
              </a:defRPr>
            </a:lvl2pPr>
            <a:lvl3pPr marL="4145009" indent="0" algn="ctr">
              <a:buNone/>
              <a:defRPr>
                <a:solidFill>
                  <a:schemeClr val="tx1">
                    <a:tint val="75000"/>
                  </a:schemeClr>
                </a:solidFill>
              </a:defRPr>
            </a:lvl3pPr>
            <a:lvl4pPr marL="6217509" indent="0" algn="ctr">
              <a:buNone/>
              <a:defRPr>
                <a:solidFill>
                  <a:schemeClr val="tx1">
                    <a:tint val="75000"/>
                  </a:schemeClr>
                </a:solidFill>
              </a:defRPr>
            </a:lvl4pPr>
            <a:lvl5pPr marL="8290009" indent="0" algn="ctr">
              <a:buNone/>
              <a:defRPr>
                <a:solidFill>
                  <a:schemeClr val="tx1">
                    <a:tint val="75000"/>
                  </a:schemeClr>
                </a:solidFill>
              </a:defRPr>
            </a:lvl5pPr>
            <a:lvl6pPr marL="10362509" indent="0" algn="ctr">
              <a:buNone/>
              <a:defRPr>
                <a:solidFill>
                  <a:schemeClr val="tx1">
                    <a:tint val="75000"/>
                  </a:schemeClr>
                </a:solidFill>
              </a:defRPr>
            </a:lvl6pPr>
            <a:lvl7pPr marL="12435018" indent="0" algn="ctr">
              <a:buNone/>
              <a:defRPr>
                <a:solidFill>
                  <a:schemeClr val="tx1">
                    <a:tint val="75000"/>
                  </a:schemeClr>
                </a:solidFill>
              </a:defRPr>
            </a:lvl7pPr>
            <a:lvl8pPr marL="14507519" indent="0" algn="ctr">
              <a:buNone/>
              <a:defRPr>
                <a:solidFill>
                  <a:schemeClr val="tx1">
                    <a:tint val="75000"/>
                  </a:schemeClr>
                </a:solidFill>
              </a:defRPr>
            </a:lvl8pPr>
            <a:lvl9pPr marL="165800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0C1D69-9966-4949-B9E5-BF352C5F80D1}" type="slidenum">
              <a:rPr lang="en-US" smtClean="0"/>
              <a:pPr>
                <a:defRPr/>
              </a:pPr>
              <a:t>‹#›</a:t>
            </a:fld>
            <a:endParaRPr lang="en-US" dirty="0"/>
          </a:p>
        </p:txBody>
      </p:sp>
    </p:spTree>
    <p:extLst>
      <p:ext uri="{BB962C8B-B14F-4D97-AF65-F5344CB8AC3E}">
        <p14:creationId xmlns:p14="http://schemas.microsoft.com/office/powerpoint/2010/main" val="31051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206014-55B4-4257-BA92-AF9FB0F67344}" type="slidenum">
              <a:rPr lang="en-US" smtClean="0"/>
              <a:pPr>
                <a:defRPr/>
              </a:pPr>
              <a:t>‹#›</a:t>
            </a:fld>
            <a:endParaRPr lang="en-US" dirty="0"/>
          </a:p>
        </p:txBody>
      </p:sp>
    </p:spTree>
    <p:extLst>
      <p:ext uri="{BB962C8B-B14F-4D97-AF65-F5344CB8AC3E}">
        <p14:creationId xmlns:p14="http://schemas.microsoft.com/office/powerpoint/2010/main" val="257682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99408" y="10529954"/>
            <a:ext cx="22500533" cy="2244511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97793" y="10529954"/>
            <a:ext cx="66997620" cy="2244511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0C3E21-4F05-479A-9406-D383ED21D114}" type="slidenum">
              <a:rPr lang="en-US" smtClean="0"/>
              <a:pPr>
                <a:defRPr/>
              </a:pPr>
              <a:t>‹#›</a:t>
            </a:fld>
            <a:endParaRPr lang="en-US" dirty="0"/>
          </a:p>
        </p:txBody>
      </p:sp>
    </p:spTree>
    <p:extLst>
      <p:ext uri="{BB962C8B-B14F-4D97-AF65-F5344CB8AC3E}">
        <p14:creationId xmlns:p14="http://schemas.microsoft.com/office/powerpoint/2010/main" val="348167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6A33A3-5118-4DDF-921F-0B6B7C7D6F24}" type="slidenum">
              <a:rPr lang="en-US" smtClean="0"/>
              <a:pPr>
                <a:defRPr/>
              </a:pPr>
              <a:t>‹#›</a:t>
            </a:fld>
            <a:endParaRPr lang="en-US" dirty="0"/>
          </a:p>
        </p:txBody>
      </p:sp>
    </p:spTree>
    <p:extLst>
      <p:ext uri="{BB962C8B-B14F-4D97-AF65-F5344CB8AC3E}">
        <p14:creationId xmlns:p14="http://schemas.microsoft.com/office/powerpoint/2010/main" val="327973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8649" y="27293206"/>
            <a:ext cx="25702895" cy="8435722"/>
          </a:xfrm>
        </p:spPr>
        <p:txBody>
          <a:bodyPr anchor="t"/>
          <a:lstStyle>
            <a:lvl1pPr algn="l">
              <a:defRPr sz="18200" b="1" cap="all"/>
            </a:lvl1pPr>
          </a:lstStyle>
          <a:p>
            <a:r>
              <a:rPr lang="en-US" smtClean="0"/>
              <a:t>Click to edit Master title style</a:t>
            </a:r>
            <a:endParaRPr lang="en-US"/>
          </a:p>
        </p:txBody>
      </p:sp>
      <p:sp>
        <p:nvSpPr>
          <p:cNvPr id="3" name="Text Placeholder 2"/>
          <p:cNvSpPr>
            <a:spLocks noGrp="1"/>
          </p:cNvSpPr>
          <p:nvPr>
            <p:ph type="body" idx="1"/>
          </p:nvPr>
        </p:nvSpPr>
        <p:spPr>
          <a:xfrm>
            <a:off x="2388649" y="18002155"/>
            <a:ext cx="25702895" cy="9291089"/>
          </a:xfrm>
        </p:spPr>
        <p:txBody>
          <a:bodyPr anchor="b"/>
          <a:lstStyle>
            <a:lvl1pPr marL="0" indent="0">
              <a:buNone/>
              <a:defRPr sz="9100">
                <a:solidFill>
                  <a:schemeClr val="tx1">
                    <a:tint val="75000"/>
                  </a:schemeClr>
                </a:solidFill>
              </a:defRPr>
            </a:lvl1pPr>
            <a:lvl2pPr marL="2072509" indent="0">
              <a:buNone/>
              <a:defRPr sz="8200">
                <a:solidFill>
                  <a:schemeClr val="tx1">
                    <a:tint val="75000"/>
                  </a:schemeClr>
                </a:solidFill>
              </a:defRPr>
            </a:lvl2pPr>
            <a:lvl3pPr marL="4145009" indent="0">
              <a:buNone/>
              <a:defRPr sz="7300">
                <a:solidFill>
                  <a:schemeClr val="tx1">
                    <a:tint val="75000"/>
                  </a:schemeClr>
                </a:solidFill>
              </a:defRPr>
            </a:lvl3pPr>
            <a:lvl4pPr marL="6217509" indent="0">
              <a:buNone/>
              <a:defRPr sz="6400">
                <a:solidFill>
                  <a:schemeClr val="tx1">
                    <a:tint val="75000"/>
                  </a:schemeClr>
                </a:solidFill>
              </a:defRPr>
            </a:lvl4pPr>
            <a:lvl5pPr marL="8290009" indent="0">
              <a:buNone/>
              <a:defRPr sz="6400">
                <a:solidFill>
                  <a:schemeClr val="tx1">
                    <a:tint val="75000"/>
                  </a:schemeClr>
                </a:solidFill>
              </a:defRPr>
            </a:lvl5pPr>
            <a:lvl6pPr marL="10362509" indent="0">
              <a:buNone/>
              <a:defRPr sz="6400">
                <a:solidFill>
                  <a:schemeClr val="tx1">
                    <a:tint val="75000"/>
                  </a:schemeClr>
                </a:solidFill>
              </a:defRPr>
            </a:lvl6pPr>
            <a:lvl7pPr marL="12435018" indent="0">
              <a:buNone/>
              <a:defRPr sz="6400">
                <a:solidFill>
                  <a:schemeClr val="tx1">
                    <a:tint val="75000"/>
                  </a:schemeClr>
                </a:solidFill>
              </a:defRPr>
            </a:lvl7pPr>
            <a:lvl8pPr marL="14507519" indent="0">
              <a:buNone/>
              <a:defRPr sz="6400">
                <a:solidFill>
                  <a:schemeClr val="tx1">
                    <a:tint val="75000"/>
                  </a:schemeClr>
                </a:solidFill>
              </a:defRPr>
            </a:lvl8pPr>
            <a:lvl9pPr marL="16580019"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49B0B7-62BC-453D-927B-5444B7DF034B}" type="slidenum">
              <a:rPr lang="en-US" smtClean="0"/>
              <a:pPr>
                <a:defRPr/>
              </a:pPr>
              <a:t>‹#›</a:t>
            </a:fld>
            <a:endParaRPr lang="en-US" dirty="0"/>
          </a:p>
        </p:txBody>
      </p:sp>
    </p:spTree>
    <p:extLst>
      <p:ext uri="{BB962C8B-B14F-4D97-AF65-F5344CB8AC3E}">
        <p14:creationId xmlns:p14="http://schemas.microsoft.com/office/powerpoint/2010/main" val="64572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97785" y="61380216"/>
            <a:ext cx="44749076" cy="173600854"/>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50840" y="61380216"/>
            <a:ext cx="44749076" cy="173600854"/>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A97C06-CF71-48B7-B431-5F775CD3062E}" type="slidenum">
              <a:rPr lang="en-US" smtClean="0"/>
              <a:pPr>
                <a:defRPr/>
              </a:pPr>
              <a:t>‹#›</a:t>
            </a:fld>
            <a:endParaRPr lang="en-US" dirty="0"/>
          </a:p>
        </p:txBody>
      </p:sp>
    </p:spTree>
    <p:extLst>
      <p:ext uri="{BB962C8B-B14F-4D97-AF65-F5344CB8AC3E}">
        <p14:creationId xmlns:p14="http://schemas.microsoft.com/office/powerpoint/2010/main" val="239646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935" y="1700912"/>
            <a:ext cx="27214830" cy="70789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1935" y="9507395"/>
            <a:ext cx="13360677" cy="3962230"/>
          </a:xfrm>
        </p:spPr>
        <p:txBody>
          <a:bodyPr anchor="b"/>
          <a:lstStyle>
            <a:lvl1pPr marL="0" indent="0">
              <a:buNone/>
              <a:defRPr sz="10900" b="1"/>
            </a:lvl1pPr>
            <a:lvl2pPr marL="2072509" indent="0">
              <a:buNone/>
              <a:defRPr sz="9100" b="1"/>
            </a:lvl2pPr>
            <a:lvl3pPr marL="4145009" indent="0">
              <a:buNone/>
              <a:defRPr sz="8200" b="1"/>
            </a:lvl3pPr>
            <a:lvl4pPr marL="6217509" indent="0">
              <a:buNone/>
              <a:defRPr sz="7300" b="1"/>
            </a:lvl4pPr>
            <a:lvl5pPr marL="8290009" indent="0">
              <a:buNone/>
              <a:defRPr sz="7300" b="1"/>
            </a:lvl5pPr>
            <a:lvl6pPr marL="10362509" indent="0">
              <a:buNone/>
              <a:defRPr sz="7300" b="1"/>
            </a:lvl6pPr>
            <a:lvl7pPr marL="12435018" indent="0">
              <a:buNone/>
              <a:defRPr sz="7300" b="1"/>
            </a:lvl7pPr>
            <a:lvl8pPr marL="14507519" indent="0">
              <a:buNone/>
              <a:defRPr sz="7300" b="1"/>
            </a:lvl8pPr>
            <a:lvl9pPr marL="16580019"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1935" y="13469625"/>
            <a:ext cx="13360677" cy="24471461"/>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60865" y="9507395"/>
            <a:ext cx="13365925" cy="3962230"/>
          </a:xfrm>
        </p:spPr>
        <p:txBody>
          <a:bodyPr anchor="b"/>
          <a:lstStyle>
            <a:lvl1pPr marL="0" indent="0">
              <a:buNone/>
              <a:defRPr sz="10900" b="1"/>
            </a:lvl1pPr>
            <a:lvl2pPr marL="2072509" indent="0">
              <a:buNone/>
              <a:defRPr sz="9100" b="1"/>
            </a:lvl2pPr>
            <a:lvl3pPr marL="4145009" indent="0">
              <a:buNone/>
              <a:defRPr sz="8200" b="1"/>
            </a:lvl3pPr>
            <a:lvl4pPr marL="6217509" indent="0">
              <a:buNone/>
              <a:defRPr sz="7300" b="1"/>
            </a:lvl4pPr>
            <a:lvl5pPr marL="8290009" indent="0">
              <a:buNone/>
              <a:defRPr sz="7300" b="1"/>
            </a:lvl5pPr>
            <a:lvl6pPr marL="10362509" indent="0">
              <a:buNone/>
              <a:defRPr sz="7300" b="1"/>
            </a:lvl6pPr>
            <a:lvl7pPr marL="12435018" indent="0">
              <a:buNone/>
              <a:defRPr sz="7300" b="1"/>
            </a:lvl7pPr>
            <a:lvl8pPr marL="14507519" indent="0">
              <a:buNone/>
              <a:defRPr sz="7300" b="1"/>
            </a:lvl8pPr>
            <a:lvl9pPr marL="16580019"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60865" y="13469625"/>
            <a:ext cx="13365925" cy="24471461"/>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172A206-3A49-48AF-8900-337B7F02F2DE}" type="slidenum">
              <a:rPr lang="en-US" smtClean="0"/>
              <a:pPr>
                <a:defRPr/>
              </a:pPr>
              <a:t>‹#›</a:t>
            </a:fld>
            <a:endParaRPr lang="en-US" dirty="0"/>
          </a:p>
        </p:txBody>
      </p:sp>
    </p:spTree>
    <p:extLst>
      <p:ext uri="{BB962C8B-B14F-4D97-AF65-F5344CB8AC3E}">
        <p14:creationId xmlns:p14="http://schemas.microsoft.com/office/powerpoint/2010/main" val="371223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348592-31FC-4BAA-96F6-6B0B41E25487}" type="slidenum">
              <a:rPr lang="en-US" smtClean="0"/>
              <a:pPr>
                <a:defRPr/>
              </a:pPr>
              <a:t>‹#›</a:t>
            </a:fld>
            <a:endParaRPr lang="en-US" dirty="0"/>
          </a:p>
        </p:txBody>
      </p:sp>
    </p:spTree>
    <p:extLst>
      <p:ext uri="{BB962C8B-B14F-4D97-AF65-F5344CB8AC3E}">
        <p14:creationId xmlns:p14="http://schemas.microsoft.com/office/powerpoint/2010/main" val="317179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AB37512-E96E-45BB-844B-08504CE42845}" type="slidenum">
              <a:rPr lang="en-US" smtClean="0"/>
              <a:pPr>
                <a:defRPr/>
              </a:pPr>
              <a:t>‹#›</a:t>
            </a:fld>
            <a:endParaRPr lang="en-US" dirty="0"/>
          </a:p>
        </p:txBody>
      </p:sp>
    </p:spTree>
    <p:extLst>
      <p:ext uri="{BB962C8B-B14F-4D97-AF65-F5344CB8AC3E}">
        <p14:creationId xmlns:p14="http://schemas.microsoft.com/office/powerpoint/2010/main" val="162678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943" y="1691077"/>
            <a:ext cx="9948324" cy="7196909"/>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22492" y="1691124"/>
            <a:ext cx="16904273" cy="36250009"/>
          </a:xfrm>
        </p:spPr>
        <p:txBody>
          <a:bodyPr/>
          <a:lstStyle>
            <a:lvl1pPr>
              <a:defRPr sz="145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1943" y="8887989"/>
            <a:ext cx="9948324" cy="29053100"/>
          </a:xfrm>
        </p:spPr>
        <p:txBody>
          <a:bodyPr/>
          <a:lstStyle>
            <a:lvl1pPr marL="0" indent="0">
              <a:buNone/>
              <a:defRPr sz="6400"/>
            </a:lvl1pPr>
            <a:lvl2pPr marL="2072509" indent="0">
              <a:buNone/>
              <a:defRPr sz="5500"/>
            </a:lvl2pPr>
            <a:lvl3pPr marL="4145009" indent="0">
              <a:buNone/>
              <a:defRPr sz="4500"/>
            </a:lvl3pPr>
            <a:lvl4pPr marL="6217509" indent="0">
              <a:buNone/>
              <a:defRPr sz="4100"/>
            </a:lvl4pPr>
            <a:lvl5pPr marL="8290009" indent="0">
              <a:buNone/>
              <a:defRPr sz="4100"/>
            </a:lvl5pPr>
            <a:lvl6pPr marL="10362509" indent="0">
              <a:buNone/>
              <a:defRPr sz="4100"/>
            </a:lvl6pPr>
            <a:lvl7pPr marL="12435018" indent="0">
              <a:buNone/>
              <a:defRPr sz="4100"/>
            </a:lvl7pPr>
            <a:lvl8pPr marL="14507519" indent="0">
              <a:buNone/>
              <a:defRPr sz="4100"/>
            </a:lvl8pPr>
            <a:lvl9pPr marL="16580019"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0F0AF7-54AD-452D-A0D6-BEAEF1ECDDDD}" type="slidenum">
              <a:rPr lang="en-US" smtClean="0"/>
              <a:pPr>
                <a:defRPr/>
              </a:pPr>
              <a:t>‹#›</a:t>
            </a:fld>
            <a:endParaRPr lang="en-US" dirty="0"/>
          </a:p>
        </p:txBody>
      </p:sp>
    </p:spTree>
    <p:extLst>
      <p:ext uri="{BB962C8B-B14F-4D97-AF65-F5344CB8AC3E}">
        <p14:creationId xmlns:p14="http://schemas.microsoft.com/office/powerpoint/2010/main" val="219445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6997" y="29731494"/>
            <a:ext cx="18143220" cy="3509971"/>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26997" y="3795091"/>
            <a:ext cx="18143220" cy="25484138"/>
          </a:xfrm>
        </p:spPr>
        <p:txBody>
          <a:bodyPr/>
          <a:lstStyle>
            <a:lvl1pPr marL="0" indent="0">
              <a:buNone/>
              <a:defRPr sz="14500"/>
            </a:lvl1pPr>
            <a:lvl2pPr marL="2072509" indent="0">
              <a:buNone/>
              <a:defRPr sz="12700"/>
            </a:lvl2pPr>
            <a:lvl3pPr marL="4145009" indent="0">
              <a:buNone/>
              <a:defRPr sz="10900"/>
            </a:lvl3pPr>
            <a:lvl4pPr marL="6217509" indent="0">
              <a:buNone/>
              <a:defRPr sz="9100"/>
            </a:lvl4pPr>
            <a:lvl5pPr marL="8290009" indent="0">
              <a:buNone/>
              <a:defRPr sz="9100"/>
            </a:lvl5pPr>
            <a:lvl6pPr marL="10362509" indent="0">
              <a:buNone/>
              <a:defRPr sz="9100"/>
            </a:lvl6pPr>
            <a:lvl7pPr marL="12435018" indent="0">
              <a:buNone/>
              <a:defRPr sz="9100"/>
            </a:lvl7pPr>
            <a:lvl8pPr marL="14507519" indent="0">
              <a:buNone/>
              <a:defRPr sz="9100"/>
            </a:lvl8pPr>
            <a:lvl9pPr marL="16580019" indent="0">
              <a:buNone/>
              <a:defRPr sz="9100"/>
            </a:lvl9pPr>
          </a:lstStyle>
          <a:p>
            <a:endParaRPr lang="en-US"/>
          </a:p>
        </p:txBody>
      </p:sp>
      <p:sp>
        <p:nvSpPr>
          <p:cNvPr id="4" name="Text Placeholder 3"/>
          <p:cNvSpPr>
            <a:spLocks noGrp="1"/>
          </p:cNvSpPr>
          <p:nvPr>
            <p:ph type="body" sz="half" idx="2"/>
          </p:nvPr>
        </p:nvSpPr>
        <p:spPr>
          <a:xfrm>
            <a:off x="5926997" y="33241465"/>
            <a:ext cx="18143220" cy="4984741"/>
          </a:xfrm>
        </p:spPr>
        <p:txBody>
          <a:bodyPr/>
          <a:lstStyle>
            <a:lvl1pPr marL="0" indent="0">
              <a:buNone/>
              <a:defRPr sz="6400"/>
            </a:lvl1pPr>
            <a:lvl2pPr marL="2072509" indent="0">
              <a:buNone/>
              <a:defRPr sz="5500"/>
            </a:lvl2pPr>
            <a:lvl3pPr marL="4145009" indent="0">
              <a:buNone/>
              <a:defRPr sz="4500"/>
            </a:lvl3pPr>
            <a:lvl4pPr marL="6217509" indent="0">
              <a:buNone/>
              <a:defRPr sz="4100"/>
            </a:lvl4pPr>
            <a:lvl5pPr marL="8290009" indent="0">
              <a:buNone/>
              <a:defRPr sz="4100"/>
            </a:lvl5pPr>
            <a:lvl6pPr marL="10362509" indent="0">
              <a:buNone/>
              <a:defRPr sz="4100"/>
            </a:lvl6pPr>
            <a:lvl7pPr marL="12435018" indent="0">
              <a:buNone/>
              <a:defRPr sz="4100"/>
            </a:lvl7pPr>
            <a:lvl8pPr marL="14507519" indent="0">
              <a:buNone/>
              <a:defRPr sz="4100"/>
            </a:lvl8pPr>
            <a:lvl9pPr marL="16580019"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177B91C-DC72-4EC2-BC02-6590C0BD3845}" type="slidenum">
              <a:rPr lang="en-US" smtClean="0"/>
              <a:pPr>
                <a:defRPr/>
              </a:pPr>
              <a:t>‹#›</a:t>
            </a:fld>
            <a:endParaRPr lang="en-US" dirty="0"/>
          </a:p>
        </p:txBody>
      </p:sp>
    </p:spTree>
    <p:extLst>
      <p:ext uri="{BB962C8B-B14F-4D97-AF65-F5344CB8AC3E}">
        <p14:creationId xmlns:p14="http://schemas.microsoft.com/office/powerpoint/2010/main" val="47670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1935" y="1700912"/>
            <a:ext cx="27214830" cy="7078927"/>
          </a:xfrm>
          <a:prstGeom prst="rect">
            <a:avLst/>
          </a:prstGeom>
        </p:spPr>
        <p:txBody>
          <a:bodyPr vert="horz" lIns="414508" tIns="207238" rIns="414508" bIns="20723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1935" y="9910501"/>
            <a:ext cx="27214830" cy="28030588"/>
          </a:xfrm>
          <a:prstGeom prst="rect">
            <a:avLst/>
          </a:prstGeom>
        </p:spPr>
        <p:txBody>
          <a:bodyPr vert="horz" lIns="414508" tIns="207238" rIns="414508" bIns="2072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1935" y="39366722"/>
            <a:ext cx="7055697" cy="2261324"/>
          </a:xfrm>
          <a:prstGeom prst="rect">
            <a:avLst/>
          </a:prstGeom>
        </p:spPr>
        <p:txBody>
          <a:bodyPr vert="horz" lIns="414508" tIns="207238" rIns="414508" bIns="207238" rtlCol="0" anchor="ctr"/>
          <a:lstStyle>
            <a:lvl1pPr algn="l">
              <a:defRPr sz="55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0331556" y="39366722"/>
            <a:ext cx="9575588" cy="2261324"/>
          </a:xfrm>
          <a:prstGeom prst="rect">
            <a:avLst/>
          </a:prstGeom>
        </p:spPr>
        <p:txBody>
          <a:bodyPr vert="horz" lIns="414508" tIns="207238" rIns="414508" bIns="207238" rtlCol="0" anchor="ctr"/>
          <a:lstStyle>
            <a:lvl1pPr algn="ctr">
              <a:defRPr sz="55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1671068" y="39366722"/>
            <a:ext cx="7055697" cy="2261324"/>
          </a:xfrm>
          <a:prstGeom prst="rect">
            <a:avLst/>
          </a:prstGeom>
        </p:spPr>
        <p:txBody>
          <a:bodyPr vert="horz" lIns="414508" tIns="207238" rIns="414508" bIns="207238" rtlCol="0" anchor="ctr"/>
          <a:lstStyle>
            <a:lvl1pPr algn="r">
              <a:defRPr sz="5500">
                <a:solidFill>
                  <a:schemeClr val="tx1">
                    <a:tint val="75000"/>
                  </a:schemeClr>
                </a:solidFill>
              </a:defRPr>
            </a:lvl1pPr>
          </a:lstStyle>
          <a:p>
            <a:pPr>
              <a:defRPr/>
            </a:pPr>
            <a:fld id="{39EC6210-56F2-4734-8C3F-EF13555BC2CF}" type="slidenum">
              <a:rPr lang="en-US" smtClean="0"/>
              <a:pPr>
                <a:defRPr/>
              </a:pPr>
              <a:t>‹#›</a:t>
            </a:fld>
            <a:endParaRPr lang="en-US" dirty="0"/>
          </a:p>
        </p:txBody>
      </p:sp>
    </p:spTree>
    <p:extLst>
      <p:ext uri="{BB962C8B-B14F-4D97-AF65-F5344CB8AC3E}">
        <p14:creationId xmlns:p14="http://schemas.microsoft.com/office/powerpoint/2010/main" val="37487760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4145009" rtl="0" eaLnBrk="1" latinLnBrk="0" hangingPunct="1">
        <a:spcBef>
          <a:spcPct val="0"/>
        </a:spcBef>
        <a:buNone/>
        <a:defRPr sz="20000" kern="1200">
          <a:solidFill>
            <a:schemeClr val="tx1"/>
          </a:solidFill>
          <a:latin typeface="+mj-lt"/>
          <a:ea typeface="+mj-ea"/>
          <a:cs typeface="+mj-cs"/>
        </a:defRPr>
      </a:lvl1pPr>
    </p:titleStyle>
    <p:bodyStyle>
      <a:lvl1pPr marL="1554382" indent="-1554382" algn="l" defTabSz="4145009" rtl="0" eaLnBrk="1" latinLnBrk="0" hangingPunct="1">
        <a:spcBef>
          <a:spcPct val="20000"/>
        </a:spcBef>
        <a:buFont typeface="Arial" pitchFamily="34" charset="0"/>
        <a:buChar char="•"/>
        <a:defRPr sz="14500" kern="1200">
          <a:solidFill>
            <a:schemeClr val="tx1"/>
          </a:solidFill>
          <a:latin typeface="+mn-lt"/>
          <a:ea typeface="+mn-ea"/>
          <a:cs typeface="+mn-cs"/>
        </a:defRPr>
      </a:lvl1pPr>
      <a:lvl2pPr marL="3367816" indent="-1295307" algn="l" defTabSz="4145009"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181259" indent="-1036255" algn="l" defTabSz="4145009"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253764" indent="-1036255" algn="l" defTabSz="4145009"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26264" indent="-1036255" algn="l" defTabSz="4145009"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398768" indent="-1036255" algn="l" defTabSz="414500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471269" indent="-1036255" algn="l" defTabSz="414500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43769" indent="-1036255" algn="l" defTabSz="414500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16273" indent="-1036255" algn="l" defTabSz="4145009"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45009" rtl="0" eaLnBrk="1" latinLnBrk="0" hangingPunct="1">
        <a:defRPr sz="8200" kern="1200">
          <a:solidFill>
            <a:schemeClr val="tx1"/>
          </a:solidFill>
          <a:latin typeface="+mn-lt"/>
          <a:ea typeface="+mn-ea"/>
          <a:cs typeface="+mn-cs"/>
        </a:defRPr>
      </a:lvl1pPr>
      <a:lvl2pPr marL="2072509" algn="l" defTabSz="4145009" rtl="0" eaLnBrk="1" latinLnBrk="0" hangingPunct="1">
        <a:defRPr sz="8200" kern="1200">
          <a:solidFill>
            <a:schemeClr val="tx1"/>
          </a:solidFill>
          <a:latin typeface="+mn-lt"/>
          <a:ea typeface="+mn-ea"/>
          <a:cs typeface="+mn-cs"/>
        </a:defRPr>
      </a:lvl2pPr>
      <a:lvl3pPr marL="4145009" algn="l" defTabSz="4145009" rtl="0" eaLnBrk="1" latinLnBrk="0" hangingPunct="1">
        <a:defRPr sz="8200" kern="1200">
          <a:solidFill>
            <a:schemeClr val="tx1"/>
          </a:solidFill>
          <a:latin typeface="+mn-lt"/>
          <a:ea typeface="+mn-ea"/>
          <a:cs typeface="+mn-cs"/>
        </a:defRPr>
      </a:lvl3pPr>
      <a:lvl4pPr marL="6217509" algn="l" defTabSz="4145009" rtl="0" eaLnBrk="1" latinLnBrk="0" hangingPunct="1">
        <a:defRPr sz="8200" kern="1200">
          <a:solidFill>
            <a:schemeClr val="tx1"/>
          </a:solidFill>
          <a:latin typeface="+mn-lt"/>
          <a:ea typeface="+mn-ea"/>
          <a:cs typeface="+mn-cs"/>
        </a:defRPr>
      </a:lvl4pPr>
      <a:lvl5pPr marL="8290009" algn="l" defTabSz="4145009" rtl="0" eaLnBrk="1" latinLnBrk="0" hangingPunct="1">
        <a:defRPr sz="8200" kern="1200">
          <a:solidFill>
            <a:schemeClr val="tx1"/>
          </a:solidFill>
          <a:latin typeface="+mn-lt"/>
          <a:ea typeface="+mn-ea"/>
          <a:cs typeface="+mn-cs"/>
        </a:defRPr>
      </a:lvl5pPr>
      <a:lvl6pPr marL="10362509" algn="l" defTabSz="4145009" rtl="0" eaLnBrk="1" latinLnBrk="0" hangingPunct="1">
        <a:defRPr sz="8200" kern="1200">
          <a:solidFill>
            <a:schemeClr val="tx1"/>
          </a:solidFill>
          <a:latin typeface="+mn-lt"/>
          <a:ea typeface="+mn-ea"/>
          <a:cs typeface="+mn-cs"/>
        </a:defRPr>
      </a:lvl6pPr>
      <a:lvl7pPr marL="12435018" algn="l" defTabSz="4145009" rtl="0" eaLnBrk="1" latinLnBrk="0" hangingPunct="1">
        <a:defRPr sz="8200" kern="1200">
          <a:solidFill>
            <a:schemeClr val="tx1"/>
          </a:solidFill>
          <a:latin typeface="+mn-lt"/>
          <a:ea typeface="+mn-ea"/>
          <a:cs typeface="+mn-cs"/>
        </a:defRPr>
      </a:lvl7pPr>
      <a:lvl8pPr marL="14507519" algn="l" defTabSz="4145009" rtl="0" eaLnBrk="1" latinLnBrk="0" hangingPunct="1">
        <a:defRPr sz="8200" kern="1200">
          <a:solidFill>
            <a:schemeClr val="tx1"/>
          </a:solidFill>
          <a:latin typeface="+mn-lt"/>
          <a:ea typeface="+mn-ea"/>
          <a:cs typeface="+mn-cs"/>
        </a:defRPr>
      </a:lvl8pPr>
      <a:lvl9pPr marL="16580019" algn="l" defTabSz="4145009"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openxmlformats.org/officeDocument/2006/relationships/chart" Target="../charts/chart1.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4.xml"/><Relationship Id="rId11" Type="http://schemas.openxmlformats.org/officeDocument/2006/relationships/image" Target="../media/image6.jpg"/><Relationship Id="rId5" Type="http://schemas.openxmlformats.org/officeDocument/2006/relationships/chart" Target="../charts/chart3.xml"/><Relationship Id="rId10" Type="http://schemas.openxmlformats.org/officeDocument/2006/relationships/image" Target="../media/image5.JPG"/><Relationship Id="rId4" Type="http://schemas.openxmlformats.org/officeDocument/2006/relationships/chart" Target="../charts/chart2.xml"/><Relationship Id="rId9" Type="http://schemas.openxmlformats.org/officeDocument/2006/relationships/image" Target="../media/image4.jp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wo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4522" y="35133990"/>
            <a:ext cx="5041767" cy="406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119071897"/>
              </p:ext>
            </p:extLst>
          </p:nvPr>
        </p:nvGraphicFramePr>
        <p:xfrm>
          <a:off x="18239051" y="14316367"/>
          <a:ext cx="7860404" cy="3339014"/>
        </p:xfrm>
        <a:graphic>
          <a:graphicData uri="http://schemas.openxmlformats.org/drawingml/2006/table">
            <a:tbl>
              <a:tblPr firstRow="1" firstCol="1" bandRow="1">
                <a:tableStyleId>{5C22544A-7EE6-4342-B048-85BDC9FD1C3A}</a:tableStyleId>
              </a:tblPr>
              <a:tblGrid>
                <a:gridCol w="2088229"/>
                <a:gridCol w="1813562"/>
                <a:gridCol w="1884505"/>
                <a:gridCol w="2074108"/>
              </a:tblGrid>
              <a:tr h="1318096">
                <a:tc>
                  <a:txBody>
                    <a:bodyPr/>
                    <a:lstStyle/>
                    <a:p>
                      <a:pPr marL="0" marR="0">
                        <a:lnSpc>
                          <a:spcPct val="115000"/>
                        </a:lnSpc>
                        <a:spcBef>
                          <a:spcPts val="0"/>
                        </a:spcBef>
                        <a:spcAft>
                          <a:spcPts val="0"/>
                        </a:spcAft>
                      </a:pPr>
                      <a:r>
                        <a:rPr lang="en-US" sz="1800" dirty="0">
                          <a:effectLst/>
                          <a:latin typeface="Arial" pitchFamily="34" charset="0"/>
                          <a:cs typeface="Arial" pitchFamily="34" charset="0"/>
                        </a:rPr>
                        <a:t> </a:t>
                      </a:r>
                      <a:endParaRPr lang="en-US" sz="1800" dirty="0">
                        <a:effectLst/>
                        <a:latin typeface="Arial" pitchFamily="34" charset="0"/>
                        <a:ea typeface="Calibri"/>
                        <a:cs typeface="Arial" pitchFamily="34" charset="0"/>
                      </a:endParaRPr>
                    </a:p>
                  </a:txBody>
                  <a:tcPr marL="302387" marR="302387" marT="0" marB="0">
                    <a:solidFill>
                      <a:schemeClr val="bg2">
                        <a:lumMod val="50000"/>
                      </a:schemeClr>
                    </a:solidFill>
                  </a:tcPr>
                </a:tc>
                <a:tc>
                  <a:txBody>
                    <a:bodyPr/>
                    <a:lstStyle/>
                    <a:p>
                      <a:pPr marL="0" marR="0" algn="ctr">
                        <a:lnSpc>
                          <a:spcPct val="115000"/>
                        </a:lnSpc>
                        <a:spcBef>
                          <a:spcPts val="0"/>
                        </a:spcBef>
                        <a:spcAft>
                          <a:spcPts val="1000"/>
                        </a:spcAft>
                      </a:pPr>
                      <a:r>
                        <a:rPr lang="en-US" sz="2000" dirty="0">
                          <a:effectLst/>
                          <a:latin typeface="Arial" pitchFamily="34" charset="0"/>
                          <a:cs typeface="Arial" pitchFamily="34" charset="0"/>
                        </a:rPr>
                        <a:t>Species Richness</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1000"/>
                        </a:spcAft>
                      </a:pPr>
                      <a:r>
                        <a:rPr lang="en-US" sz="2000" dirty="0">
                          <a:effectLst/>
                          <a:latin typeface="Arial" pitchFamily="34" charset="0"/>
                          <a:cs typeface="Arial" pitchFamily="34" charset="0"/>
                        </a:rPr>
                        <a:t>Shannon Index </a:t>
                      </a:r>
                      <a:r>
                        <a:rPr lang="en-US" sz="2000" dirty="0" err="1">
                          <a:effectLst/>
                          <a:latin typeface="Arial" pitchFamily="34" charset="0"/>
                          <a:cs typeface="Arial" pitchFamily="34" charset="0"/>
                        </a:rPr>
                        <a:t>e</a:t>
                      </a:r>
                      <a:r>
                        <a:rPr lang="en-US" sz="2000" baseline="30000" dirty="0" err="1">
                          <a:effectLst/>
                          <a:latin typeface="Arial" pitchFamily="34" charset="0"/>
                          <a:cs typeface="Arial" pitchFamily="34" charset="0"/>
                        </a:rPr>
                        <a:t>H</a:t>
                      </a:r>
                      <a:r>
                        <a:rPr lang="en-US" sz="2000" baseline="30000" dirty="0">
                          <a:effectLst/>
                          <a:latin typeface="Arial" pitchFamily="34" charset="0"/>
                          <a:cs typeface="Arial" pitchFamily="34" charset="0"/>
                        </a:rPr>
                        <a:t>´</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1000"/>
                        </a:spcAft>
                      </a:pPr>
                      <a:r>
                        <a:rPr lang="en-US" sz="2000" dirty="0">
                          <a:effectLst/>
                          <a:latin typeface="Arial" pitchFamily="34" charset="0"/>
                          <a:cs typeface="Arial" pitchFamily="34" charset="0"/>
                        </a:rPr>
                        <a:t>Evenness J'</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r>
              <a:tr h="644746">
                <a:tc>
                  <a:txBody>
                    <a:bodyPr/>
                    <a:lstStyle/>
                    <a:p>
                      <a:pPr marL="0" marR="0">
                        <a:lnSpc>
                          <a:spcPct val="115000"/>
                        </a:lnSpc>
                        <a:spcBef>
                          <a:spcPts val="0"/>
                        </a:spcBef>
                        <a:spcAft>
                          <a:spcPts val="0"/>
                        </a:spcAft>
                      </a:pPr>
                      <a:r>
                        <a:rPr lang="en-US" sz="2000" dirty="0">
                          <a:effectLst/>
                          <a:latin typeface="Arial" pitchFamily="34" charset="0"/>
                          <a:cs typeface="Arial" pitchFamily="34" charset="0"/>
                        </a:rPr>
                        <a:t>Reference</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7</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4.181</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a:effectLst/>
                          <a:latin typeface="Arial" pitchFamily="34" charset="0"/>
                          <a:cs typeface="Arial" pitchFamily="34" charset="0"/>
                        </a:rPr>
                        <a:t>0.6880</a:t>
                      </a:r>
                      <a:endParaRPr lang="en-US" sz="2000">
                        <a:effectLst/>
                        <a:latin typeface="Arial" pitchFamily="34" charset="0"/>
                        <a:ea typeface="Calibri"/>
                        <a:cs typeface="Arial" pitchFamily="34" charset="0"/>
                      </a:endParaRPr>
                    </a:p>
                  </a:txBody>
                  <a:tcPr marL="302387" marR="302387" marT="0" marB="0" anchor="ctr">
                    <a:solidFill>
                      <a:schemeClr val="bg2">
                        <a:lumMod val="50000"/>
                      </a:schemeClr>
                    </a:solidFill>
                  </a:tcPr>
                </a:tc>
              </a:tr>
              <a:tr h="458724">
                <a:tc>
                  <a:txBody>
                    <a:bodyPr/>
                    <a:lstStyle/>
                    <a:p>
                      <a:pPr marL="0" marR="0">
                        <a:lnSpc>
                          <a:spcPct val="115000"/>
                        </a:lnSpc>
                        <a:spcBef>
                          <a:spcPts val="0"/>
                        </a:spcBef>
                        <a:spcAft>
                          <a:spcPts val="0"/>
                        </a:spcAft>
                      </a:pPr>
                      <a:r>
                        <a:rPr lang="en-US" sz="2000" dirty="0">
                          <a:effectLst/>
                          <a:latin typeface="Arial" pitchFamily="34" charset="0"/>
                          <a:cs typeface="Arial" pitchFamily="34" charset="0"/>
                        </a:rPr>
                        <a:t>Privet</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6</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3.070</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a:effectLst/>
                          <a:latin typeface="Arial" pitchFamily="34" charset="0"/>
                          <a:cs typeface="Arial" pitchFamily="34" charset="0"/>
                        </a:rPr>
                        <a:t>0.5394</a:t>
                      </a:r>
                      <a:endParaRPr lang="en-US" sz="2000">
                        <a:effectLst/>
                        <a:latin typeface="Arial" pitchFamily="34" charset="0"/>
                        <a:ea typeface="Calibri"/>
                        <a:cs typeface="Arial" pitchFamily="34" charset="0"/>
                      </a:endParaRPr>
                    </a:p>
                  </a:txBody>
                  <a:tcPr marL="302387" marR="302387" marT="0" marB="0" anchor="ctr">
                    <a:solidFill>
                      <a:schemeClr val="bg2">
                        <a:lumMod val="50000"/>
                      </a:schemeClr>
                    </a:solidFill>
                  </a:tcPr>
                </a:tc>
              </a:tr>
              <a:tr h="458724">
                <a:tc>
                  <a:txBody>
                    <a:bodyPr/>
                    <a:lstStyle/>
                    <a:p>
                      <a:pPr marL="0" marR="0">
                        <a:lnSpc>
                          <a:spcPct val="115000"/>
                        </a:lnSpc>
                        <a:spcBef>
                          <a:spcPts val="0"/>
                        </a:spcBef>
                        <a:spcAft>
                          <a:spcPts val="0"/>
                        </a:spcAft>
                      </a:pPr>
                      <a:r>
                        <a:rPr lang="en-US" sz="2000" dirty="0">
                          <a:effectLst/>
                          <a:latin typeface="Arial" pitchFamily="34" charset="0"/>
                          <a:cs typeface="Arial" pitchFamily="34" charset="0"/>
                        </a:rPr>
                        <a:t>Mulch</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8</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4.093</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0.6777</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r>
              <a:tr h="458724">
                <a:tc>
                  <a:txBody>
                    <a:bodyPr/>
                    <a:lstStyle/>
                    <a:p>
                      <a:pPr marL="0" marR="0">
                        <a:lnSpc>
                          <a:spcPct val="115000"/>
                        </a:lnSpc>
                        <a:spcBef>
                          <a:spcPts val="0"/>
                        </a:spcBef>
                        <a:spcAft>
                          <a:spcPts val="0"/>
                        </a:spcAft>
                      </a:pPr>
                      <a:r>
                        <a:rPr lang="en-US" sz="2000" dirty="0">
                          <a:effectLst/>
                          <a:latin typeface="Arial" pitchFamily="34" charset="0"/>
                          <a:cs typeface="Arial" pitchFamily="34" charset="0"/>
                        </a:rPr>
                        <a:t>Felled</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a:effectLst/>
                          <a:latin typeface="Arial" pitchFamily="34" charset="0"/>
                          <a:cs typeface="Arial" pitchFamily="34" charset="0"/>
                        </a:rPr>
                        <a:t>8</a:t>
                      </a:r>
                      <a:endParaRPr lang="en-US" sz="200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4.774</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0.7518</a:t>
                      </a:r>
                      <a:endParaRPr lang="en-US" sz="2000" dirty="0">
                        <a:effectLst/>
                        <a:latin typeface="Arial" pitchFamily="34" charset="0"/>
                        <a:ea typeface="Calibri"/>
                        <a:cs typeface="Arial" pitchFamily="34" charset="0"/>
                      </a:endParaRPr>
                    </a:p>
                  </a:txBody>
                  <a:tcPr marL="302387" marR="302387" marT="0" marB="0" anchor="ctr">
                    <a:solidFill>
                      <a:schemeClr val="bg2">
                        <a:lumMod val="50000"/>
                      </a:schemeClr>
                    </a:solidFill>
                  </a:tcPr>
                </a:tc>
              </a:tr>
            </a:tbl>
          </a:graphicData>
        </a:graphic>
      </p:graphicFrame>
      <p:grpSp>
        <p:nvGrpSpPr>
          <p:cNvPr id="9" name="Group 8"/>
          <p:cNvGrpSpPr>
            <a:grpSpLocks noChangeAspect="1"/>
          </p:cNvGrpSpPr>
          <p:nvPr/>
        </p:nvGrpSpPr>
        <p:grpSpPr>
          <a:xfrm>
            <a:off x="15911494" y="19709507"/>
            <a:ext cx="13304856" cy="10705521"/>
            <a:chOff x="12949130" y="12348199"/>
            <a:chExt cx="14795093" cy="11904616"/>
          </a:xfrm>
          <a:solidFill>
            <a:schemeClr val="bg2">
              <a:lumMod val="50000"/>
            </a:schemeClr>
          </a:solidFill>
        </p:grpSpPr>
        <p:graphicFrame>
          <p:nvGraphicFramePr>
            <p:cNvPr id="17" name="Chart 16"/>
            <p:cNvGraphicFramePr>
              <a:graphicFrameLocks noChangeAspect="1"/>
            </p:cNvGraphicFramePr>
            <p:nvPr>
              <p:extLst>
                <p:ext uri="{D42A27DB-BD31-4B8C-83A1-F6EECF244321}">
                  <p14:modId xmlns:p14="http://schemas.microsoft.com/office/powerpoint/2010/main" val="1071005644"/>
                </p:ext>
              </p:extLst>
            </p:nvPr>
          </p:nvGraphicFramePr>
          <p:xfrm>
            <a:off x="12949131" y="12348199"/>
            <a:ext cx="7347715" cy="5943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noChangeAspect="1"/>
            </p:cNvGraphicFramePr>
            <p:nvPr>
              <p:extLst>
                <p:ext uri="{D42A27DB-BD31-4B8C-83A1-F6EECF244321}">
                  <p14:modId xmlns:p14="http://schemas.microsoft.com/office/powerpoint/2010/main" val="1351291749"/>
                </p:ext>
              </p:extLst>
            </p:nvPr>
          </p:nvGraphicFramePr>
          <p:xfrm>
            <a:off x="20364601" y="18203339"/>
            <a:ext cx="7379622" cy="60352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noChangeAspect="1"/>
            </p:cNvGraphicFramePr>
            <p:nvPr>
              <p:extLst>
                <p:ext uri="{D42A27DB-BD31-4B8C-83A1-F6EECF244321}">
                  <p14:modId xmlns:p14="http://schemas.microsoft.com/office/powerpoint/2010/main" val="3033506714"/>
                </p:ext>
              </p:extLst>
            </p:nvPr>
          </p:nvGraphicFramePr>
          <p:xfrm>
            <a:off x="12949130" y="18218895"/>
            <a:ext cx="7516873" cy="6033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noChangeAspect="1"/>
            </p:cNvGraphicFramePr>
            <p:nvPr>
              <p:extLst>
                <p:ext uri="{D42A27DB-BD31-4B8C-83A1-F6EECF244321}">
                  <p14:modId xmlns:p14="http://schemas.microsoft.com/office/powerpoint/2010/main" val="3477005274"/>
                </p:ext>
              </p:extLst>
            </p:nvPr>
          </p:nvGraphicFramePr>
          <p:xfrm>
            <a:off x="20227347" y="12353250"/>
            <a:ext cx="7516876" cy="59436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7" name="Group 36"/>
          <p:cNvGrpSpPr>
            <a:grpSpLocks noChangeAspect="1"/>
          </p:cNvGrpSpPr>
          <p:nvPr/>
        </p:nvGrpSpPr>
        <p:grpSpPr>
          <a:xfrm>
            <a:off x="685603" y="14710789"/>
            <a:ext cx="13054125" cy="4677140"/>
            <a:chOff x="1159510" y="17985540"/>
            <a:chExt cx="10208544" cy="3657601"/>
          </a:xfrm>
        </p:grpSpPr>
        <p:pic>
          <p:nvPicPr>
            <p:cNvPr id="21" name="Picture 4" descr="mulch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3510" y="17985541"/>
              <a:ext cx="487454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before mulch2"/>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9510" y="17985540"/>
              <a:ext cx="4966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32"/>
          <p:cNvGrpSpPr/>
          <p:nvPr/>
        </p:nvGrpSpPr>
        <p:grpSpPr>
          <a:xfrm>
            <a:off x="-92695" y="-1"/>
            <a:ext cx="30239208" cy="4786872"/>
            <a:chOff x="-482652" y="2975494"/>
            <a:chExt cx="31089600" cy="4411850"/>
          </a:xfrm>
        </p:grpSpPr>
        <p:sp>
          <p:nvSpPr>
            <p:cNvPr id="25" name="Rectangle 24"/>
            <p:cNvSpPr/>
            <p:nvPr/>
          </p:nvSpPr>
          <p:spPr bwMode="auto">
            <a:xfrm>
              <a:off x="-482652" y="2975494"/>
              <a:ext cx="31089600" cy="43330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820437" y="3680637"/>
              <a:ext cx="26822400" cy="1616886"/>
            </a:xfrm>
            <a:prstGeom prst="rect">
              <a:avLst/>
            </a:prstGeom>
            <a:solidFill>
              <a:schemeClr val="accent3">
                <a:lumMod val="75000"/>
              </a:schemeClr>
            </a:solidFill>
          </p:spPr>
          <p:txBody>
            <a:bodyPr wrap="square" rtlCol="0">
              <a:spAutoFit/>
            </a:bodyPr>
            <a:lstStyle/>
            <a:p>
              <a:r>
                <a:rPr lang="en-US" sz="5400" dirty="0" smtClean="0">
                  <a:latin typeface="Arial" pitchFamily="34" charset="0"/>
                  <a:ea typeface="Tahoma" pitchFamily="34" charset="0"/>
                  <a:cs typeface="Arial" pitchFamily="34" charset="0"/>
                </a:rPr>
                <a:t>Removal of invasive shrubs (</a:t>
              </a:r>
              <a:r>
                <a:rPr lang="en-US" sz="5400" i="1" dirty="0" err="1" smtClean="0">
                  <a:latin typeface="Arial" pitchFamily="34" charset="0"/>
                  <a:ea typeface="Tahoma" pitchFamily="34" charset="0"/>
                  <a:cs typeface="Arial" pitchFamily="34" charset="0"/>
                </a:rPr>
                <a:t>Ligustrum</a:t>
              </a:r>
              <a:r>
                <a:rPr lang="en-US" sz="5400" i="1" dirty="0" smtClean="0">
                  <a:latin typeface="Arial" pitchFamily="34" charset="0"/>
                  <a:ea typeface="Tahoma" pitchFamily="34" charset="0"/>
                  <a:cs typeface="Arial" pitchFamily="34" charset="0"/>
                </a:rPr>
                <a:t> </a:t>
              </a:r>
              <a:r>
                <a:rPr lang="en-US" sz="5400" i="1" dirty="0" err="1" smtClean="0">
                  <a:latin typeface="Arial" pitchFamily="34" charset="0"/>
                  <a:ea typeface="Tahoma" pitchFamily="34" charset="0"/>
                  <a:cs typeface="Arial" pitchFamily="34" charset="0"/>
                </a:rPr>
                <a:t>sinense</a:t>
              </a:r>
              <a:r>
                <a:rPr lang="en-US" sz="5400" dirty="0" smtClean="0">
                  <a:latin typeface="Arial" pitchFamily="34" charset="0"/>
                  <a:ea typeface="Tahoma" pitchFamily="34" charset="0"/>
                  <a:cs typeface="Arial" pitchFamily="34" charset="0"/>
                </a:rPr>
                <a:t>) reduces invasive earthworm abundance and promotes recovery of native earthworms</a:t>
              </a:r>
              <a:endParaRPr lang="en-US" sz="5400" dirty="0">
                <a:latin typeface="Arial" pitchFamily="34" charset="0"/>
                <a:ea typeface="Tahoma" pitchFamily="34" charset="0"/>
                <a:cs typeface="Arial" pitchFamily="34" charset="0"/>
              </a:endParaRPr>
            </a:p>
          </p:txBody>
        </p:sp>
        <p:sp>
          <p:nvSpPr>
            <p:cNvPr id="26" name="TextBox 25"/>
            <p:cNvSpPr txBox="1"/>
            <p:nvPr/>
          </p:nvSpPr>
          <p:spPr>
            <a:xfrm>
              <a:off x="1785958" y="5479702"/>
              <a:ext cx="15316200" cy="1907642"/>
            </a:xfrm>
            <a:prstGeom prst="rect">
              <a:avLst/>
            </a:prstGeom>
            <a:noFill/>
          </p:spPr>
          <p:txBody>
            <a:bodyPr wrap="square" rtlCol="0">
              <a:spAutoFit/>
            </a:bodyPr>
            <a:lstStyle/>
            <a:p>
              <a:r>
                <a:rPr lang="en-US" sz="3400" dirty="0" smtClean="0">
                  <a:latin typeface="Cambria" pitchFamily="18" charset="0"/>
                  <a:ea typeface="Tahoma" pitchFamily="34" charset="0"/>
                  <a:cs typeface="Arial" pitchFamily="34" charset="0"/>
                </a:rPr>
                <a:t>Joshua W. Lobe¹, Paul F. Hendrix¹, *Mac A. </a:t>
              </a:r>
              <a:r>
                <a:rPr lang="en-US" sz="3400" dirty="0" err="1" smtClean="0">
                  <a:latin typeface="Cambria" pitchFamily="18" charset="0"/>
                  <a:ea typeface="Tahoma" pitchFamily="34" charset="0"/>
                  <a:cs typeface="Arial" pitchFamily="34" charset="0"/>
                </a:rPr>
                <a:t>Callaham</a:t>
              </a:r>
              <a:r>
                <a:rPr lang="en-US" sz="3400" dirty="0" smtClean="0">
                  <a:latin typeface="Cambria" pitchFamily="18" charset="0"/>
                  <a:ea typeface="Tahoma" pitchFamily="34" charset="0"/>
                  <a:cs typeface="Arial" pitchFamily="34" charset="0"/>
                </a:rPr>
                <a:t>, Jr. ², and James L. </a:t>
              </a:r>
              <a:r>
                <a:rPr lang="en-US" sz="3400" dirty="0" smtClean="0">
                  <a:latin typeface="Cambria" pitchFamily="18" charset="0"/>
                  <a:ea typeface="Tahoma" pitchFamily="34" charset="0"/>
                  <a:cs typeface="Arial" pitchFamily="34" charset="0"/>
                </a:rPr>
                <a:t>Hanula²</a:t>
              </a:r>
            </a:p>
            <a:p>
              <a:endParaRPr lang="en-US" sz="1000" dirty="0" smtClean="0">
                <a:latin typeface="Cambria" pitchFamily="18" charset="0"/>
                <a:ea typeface="Tahoma" pitchFamily="34" charset="0"/>
                <a:cs typeface="Arial" pitchFamily="34" charset="0"/>
              </a:endParaRPr>
            </a:p>
            <a:p>
              <a:r>
                <a:rPr lang="en-US" sz="2200" dirty="0" smtClean="0">
                  <a:latin typeface="Cambria" pitchFamily="18" charset="0"/>
                  <a:ea typeface="Tahoma" pitchFamily="34" charset="0"/>
                  <a:cs typeface="Arial" pitchFamily="34" charset="0"/>
                </a:rPr>
                <a:t>¹Odum School of Ecology, University of Georgia, Athens, </a:t>
              </a:r>
              <a:r>
                <a:rPr lang="en-US" sz="2200" dirty="0" smtClean="0">
                  <a:latin typeface="Cambria" pitchFamily="18" charset="0"/>
                  <a:ea typeface="Tahoma" pitchFamily="34" charset="0"/>
                  <a:cs typeface="Arial" pitchFamily="34" charset="0"/>
                </a:rPr>
                <a:t>GA 30602</a:t>
              </a:r>
              <a:endParaRPr lang="en-US" sz="2200" dirty="0" smtClean="0">
                <a:latin typeface="Cambria" pitchFamily="18" charset="0"/>
                <a:ea typeface="Tahoma" pitchFamily="34" charset="0"/>
                <a:cs typeface="Arial" pitchFamily="34" charset="0"/>
              </a:endParaRPr>
            </a:p>
            <a:p>
              <a:r>
                <a:rPr lang="en-US" sz="2200" dirty="0" smtClean="0">
                  <a:latin typeface="Cambria" pitchFamily="18" charset="0"/>
                  <a:ea typeface="Tahoma" pitchFamily="34" charset="0"/>
                  <a:cs typeface="Arial" pitchFamily="34" charset="0"/>
                </a:rPr>
                <a:t>²USDA Forest Service, Southern Research Station, </a:t>
              </a:r>
              <a:r>
                <a:rPr lang="en-US" sz="2200" dirty="0" smtClean="0">
                  <a:latin typeface="Cambria" pitchFamily="18" charset="0"/>
                  <a:ea typeface="Tahoma" pitchFamily="34" charset="0"/>
                  <a:cs typeface="Arial" pitchFamily="34" charset="0"/>
                </a:rPr>
                <a:t>320 Green St., Athens</a:t>
              </a:r>
              <a:r>
                <a:rPr lang="en-US" sz="2200" dirty="0" smtClean="0">
                  <a:latin typeface="Cambria" pitchFamily="18" charset="0"/>
                  <a:ea typeface="Tahoma" pitchFamily="34" charset="0"/>
                  <a:cs typeface="Arial" pitchFamily="34" charset="0"/>
                </a:rPr>
                <a:t>, </a:t>
              </a:r>
              <a:r>
                <a:rPr lang="en-US" sz="2200" dirty="0" smtClean="0">
                  <a:latin typeface="Cambria" pitchFamily="18" charset="0"/>
                  <a:ea typeface="Tahoma" pitchFamily="34" charset="0"/>
                  <a:cs typeface="Arial" pitchFamily="34" charset="0"/>
                </a:rPr>
                <a:t>GA 30602</a:t>
              </a:r>
            </a:p>
            <a:p>
              <a:r>
                <a:rPr lang="en-US" sz="2200" dirty="0" smtClean="0">
                  <a:latin typeface="Cambria" pitchFamily="18" charset="0"/>
                  <a:ea typeface="Tahoma" pitchFamily="34" charset="0"/>
                  <a:cs typeface="Arial" pitchFamily="34" charset="0"/>
                </a:rPr>
                <a:t>*contact: mcallaham@fs.fed.us</a:t>
              </a:r>
              <a:endParaRPr lang="en-US" sz="2200" dirty="0" smtClean="0">
                <a:latin typeface="Cambria" pitchFamily="18" charset="0"/>
                <a:ea typeface="Tahoma" pitchFamily="34" charset="0"/>
                <a:cs typeface="Arial" pitchFamily="34" charset="0"/>
              </a:endParaRPr>
            </a:p>
            <a:p>
              <a:pPr algn="ctr"/>
              <a:endParaRPr lang="en-US" dirty="0">
                <a:latin typeface="Arial" pitchFamily="34" charset="0"/>
                <a:cs typeface="Arial" pitchFamily="34" charset="0"/>
              </a:endParaRPr>
            </a:p>
          </p:txBody>
        </p:sp>
      </p:grpSp>
      <p:sp>
        <p:nvSpPr>
          <p:cNvPr id="27" name="TextBox 26"/>
          <p:cNvSpPr txBox="1"/>
          <p:nvPr/>
        </p:nvSpPr>
        <p:spPr>
          <a:xfrm>
            <a:off x="793750" y="5006606"/>
            <a:ext cx="3174267" cy="707886"/>
          </a:xfrm>
          <a:prstGeom prst="rect">
            <a:avLst/>
          </a:prstGeom>
          <a:noFill/>
        </p:spPr>
        <p:txBody>
          <a:bodyPr wrap="none" rtlCol="0">
            <a:spAutoFit/>
          </a:bodyPr>
          <a:lstStyle/>
          <a:p>
            <a:r>
              <a:rPr lang="en-US" sz="4000" b="1" dirty="0" smtClean="0">
                <a:latin typeface="Arial" pitchFamily="34" charset="0"/>
                <a:ea typeface="Tahoma" pitchFamily="34" charset="0"/>
                <a:cs typeface="Arial" pitchFamily="34" charset="0"/>
              </a:rPr>
              <a:t>Introduction</a:t>
            </a:r>
            <a:endParaRPr lang="en-US" sz="4000" b="1" dirty="0">
              <a:latin typeface="Arial" pitchFamily="34" charset="0"/>
              <a:ea typeface="Tahoma" pitchFamily="34" charset="0"/>
              <a:cs typeface="Arial" pitchFamily="34" charset="0"/>
            </a:endParaRPr>
          </a:p>
        </p:txBody>
      </p:sp>
      <p:sp>
        <p:nvSpPr>
          <p:cNvPr id="28" name="TextBox 27"/>
          <p:cNvSpPr txBox="1"/>
          <p:nvPr/>
        </p:nvSpPr>
        <p:spPr>
          <a:xfrm>
            <a:off x="793750" y="5720628"/>
            <a:ext cx="12801600" cy="8556188"/>
          </a:xfrm>
          <a:prstGeom prst="rect">
            <a:avLst/>
          </a:prstGeom>
          <a:noFill/>
        </p:spPr>
        <p:txBody>
          <a:bodyPr wrap="square" rtlCol="0">
            <a:spAutoFit/>
          </a:bodyPr>
          <a:lstStyle/>
          <a:p>
            <a:r>
              <a:rPr lang="en-US" sz="2900" dirty="0" smtClean="0">
                <a:latin typeface="Cambria" pitchFamily="18" charset="0"/>
                <a:cs typeface="Times New Roman" pitchFamily="18" charset="0"/>
              </a:rPr>
              <a:t>It is believed that invasive shrubs can facilitate the invasion of other invasive species, including earthworms. This may occur through alterations of soil properties and increased nutrient availability brought about by the invasive plants. </a:t>
            </a:r>
            <a:endParaRPr lang="en-US" sz="2900" dirty="0">
              <a:latin typeface="Cambria" pitchFamily="18" charset="0"/>
              <a:cs typeface="Times New Roman" pitchFamily="18" charset="0"/>
            </a:endParaRPr>
          </a:p>
          <a:p>
            <a:r>
              <a:rPr lang="en-US" sz="2900" dirty="0" smtClean="0">
                <a:latin typeface="Cambria" pitchFamily="18" charset="0"/>
                <a:cs typeface="Times New Roman" pitchFamily="18" charset="0"/>
              </a:rPr>
              <a:t>	</a:t>
            </a:r>
          </a:p>
          <a:p>
            <a:r>
              <a:rPr lang="en-US" sz="2900" dirty="0" smtClean="0">
                <a:latin typeface="Cambria" pitchFamily="18" charset="0"/>
                <a:cs typeface="Times New Roman" pitchFamily="18" charset="0"/>
              </a:rPr>
              <a:t>Currently, it is unknown how invasive plants, and their removal, affect native earthworm populations. This study aimed to answer questions specifically concerning how the invasive shrub, Chinese privet (</a:t>
            </a:r>
            <a:r>
              <a:rPr lang="en-US" sz="2900" i="1" dirty="0" smtClean="0">
                <a:latin typeface="Cambria" pitchFamily="18" charset="0"/>
                <a:cs typeface="Times New Roman" pitchFamily="18" charset="0"/>
              </a:rPr>
              <a:t>Ligustrum sinense</a:t>
            </a:r>
            <a:r>
              <a:rPr lang="en-US" sz="2900" dirty="0" smtClean="0">
                <a:latin typeface="Cambria" pitchFamily="18" charset="0"/>
                <a:cs typeface="Times New Roman" pitchFamily="18" charset="0"/>
              </a:rPr>
              <a:t> Lour.), affects both native and exotic earthworm populations. Specific hypotheses include:   	</a:t>
            </a:r>
          </a:p>
          <a:p>
            <a:pPr algn="just"/>
            <a:endParaRPr lang="en-US" sz="2900" dirty="0" smtClean="0">
              <a:latin typeface="Cambria" pitchFamily="18" charset="0"/>
              <a:cs typeface="Times New Roman" pitchFamily="18" charset="0"/>
            </a:endParaRPr>
          </a:p>
          <a:p>
            <a:r>
              <a:rPr lang="en-US" sz="2900" dirty="0" smtClean="0">
                <a:latin typeface="Cambria" pitchFamily="18" charset="0"/>
                <a:cs typeface="Times New Roman" pitchFamily="18" charset="0"/>
              </a:rPr>
              <a:t>	(1)  Privet invasion increases earthworm abundance</a:t>
            </a:r>
          </a:p>
          <a:p>
            <a:endParaRPr lang="en-US" sz="2900" dirty="0" smtClean="0">
              <a:latin typeface="Cambria" pitchFamily="18" charset="0"/>
              <a:cs typeface="Times New Roman" pitchFamily="18" charset="0"/>
            </a:endParaRPr>
          </a:p>
          <a:p>
            <a:r>
              <a:rPr lang="en-US" sz="2900" dirty="0" smtClean="0">
                <a:latin typeface="Cambria" pitchFamily="18" charset="0"/>
                <a:cs typeface="Times New Roman" pitchFamily="18" charset="0"/>
              </a:rPr>
              <a:t>	(2)  Privet invasion benefits exotic earthworm       </a:t>
            </a:r>
          </a:p>
          <a:p>
            <a:r>
              <a:rPr lang="en-US" sz="2900" dirty="0">
                <a:latin typeface="Cambria" pitchFamily="18" charset="0"/>
                <a:cs typeface="Times New Roman" pitchFamily="18" charset="0"/>
              </a:rPr>
              <a:t> </a:t>
            </a:r>
            <a:r>
              <a:rPr lang="en-US" sz="2900" dirty="0" smtClean="0">
                <a:latin typeface="Cambria" pitchFamily="18" charset="0"/>
                <a:cs typeface="Times New Roman" pitchFamily="18" charset="0"/>
              </a:rPr>
              <a:t>                  species to the detriment of native species</a:t>
            </a:r>
          </a:p>
          <a:p>
            <a:endParaRPr lang="en-US" sz="2900" dirty="0" smtClean="0">
              <a:latin typeface="Cambria" pitchFamily="18" charset="0"/>
              <a:cs typeface="Times New Roman" pitchFamily="18" charset="0"/>
            </a:endParaRPr>
          </a:p>
          <a:p>
            <a:r>
              <a:rPr lang="en-US" sz="2900" dirty="0" smtClean="0">
                <a:latin typeface="Cambria" pitchFamily="18" charset="0"/>
                <a:cs typeface="Times New Roman" pitchFamily="18" charset="0"/>
              </a:rPr>
              <a:t>	(3)  Native earthworm populations recover    </a:t>
            </a:r>
          </a:p>
          <a:p>
            <a:r>
              <a:rPr lang="en-US" sz="2900" dirty="0">
                <a:latin typeface="Cambria" pitchFamily="18" charset="0"/>
                <a:cs typeface="Times New Roman" pitchFamily="18" charset="0"/>
              </a:rPr>
              <a:t> </a:t>
            </a:r>
            <a:r>
              <a:rPr lang="en-US" sz="2900" dirty="0" smtClean="0">
                <a:latin typeface="Cambria" pitchFamily="18" charset="0"/>
                <a:cs typeface="Times New Roman" pitchFamily="18" charset="0"/>
              </a:rPr>
              <a:t>                  following the removal of the invasive shrub</a:t>
            </a:r>
          </a:p>
          <a:p>
            <a:pPr algn="just"/>
            <a:endParaRPr lang="en-US" sz="2800" i="1" dirty="0">
              <a:latin typeface="Arial" pitchFamily="34" charset="0"/>
              <a:cs typeface="Arial" pitchFamily="34" charset="0"/>
            </a:endParaRPr>
          </a:p>
        </p:txBody>
      </p:sp>
      <p:sp>
        <p:nvSpPr>
          <p:cNvPr id="29" name="TextBox 28"/>
          <p:cNvSpPr txBox="1"/>
          <p:nvPr/>
        </p:nvSpPr>
        <p:spPr>
          <a:xfrm>
            <a:off x="922387" y="20701720"/>
            <a:ext cx="5715026" cy="707886"/>
          </a:xfrm>
          <a:prstGeom prst="rect">
            <a:avLst/>
          </a:prstGeom>
          <a:noFill/>
        </p:spPr>
        <p:txBody>
          <a:bodyPr wrap="none" rtlCol="0">
            <a:spAutoFit/>
          </a:bodyPr>
          <a:lstStyle/>
          <a:p>
            <a:r>
              <a:rPr lang="en-US" sz="4000" b="1" dirty="0" smtClean="0">
                <a:latin typeface="Arial" pitchFamily="34" charset="0"/>
                <a:ea typeface="Tahoma" pitchFamily="34" charset="0"/>
                <a:cs typeface="Arial" pitchFamily="34" charset="0"/>
              </a:rPr>
              <a:t>Materials and Methods</a:t>
            </a:r>
            <a:endParaRPr lang="en-US" sz="4000" b="1" dirty="0">
              <a:latin typeface="Arial" pitchFamily="34" charset="0"/>
              <a:ea typeface="Tahoma" pitchFamily="34" charset="0"/>
              <a:cs typeface="Arial" pitchFamily="34" charset="0"/>
            </a:endParaRPr>
          </a:p>
        </p:txBody>
      </p:sp>
      <p:sp>
        <p:nvSpPr>
          <p:cNvPr id="30" name="TextBox 29"/>
          <p:cNvSpPr txBox="1"/>
          <p:nvPr/>
        </p:nvSpPr>
        <p:spPr>
          <a:xfrm>
            <a:off x="1001220" y="21465000"/>
            <a:ext cx="12801600" cy="8571577"/>
          </a:xfrm>
          <a:prstGeom prst="rect">
            <a:avLst/>
          </a:prstGeom>
          <a:noFill/>
        </p:spPr>
        <p:txBody>
          <a:bodyPr wrap="square" rtlCol="0">
            <a:spAutoFit/>
          </a:bodyPr>
          <a:lstStyle/>
          <a:p>
            <a:pPr>
              <a:buFont typeface="Arial" pitchFamily="34" charset="0"/>
              <a:buChar char="•"/>
            </a:pPr>
            <a:r>
              <a:rPr lang="en-US" sz="2900" dirty="0" smtClean="0">
                <a:latin typeface="Cambria" pitchFamily="18" charset="0"/>
                <a:cs typeface="Arial" pitchFamily="34" charset="0"/>
              </a:rPr>
              <a:t>  In 2006, privet removal treatments were applied to four sites in northeastern  </a:t>
            </a:r>
          </a:p>
          <a:p>
            <a:r>
              <a:rPr lang="en-US" sz="2900" dirty="0" smtClean="0">
                <a:latin typeface="Cambria" pitchFamily="18" charset="0"/>
                <a:cs typeface="Arial" pitchFamily="34" charset="0"/>
              </a:rPr>
              <a:t>   Georgia, USA (Figure 1)</a:t>
            </a:r>
          </a:p>
          <a:p>
            <a:pPr>
              <a:buFont typeface="Arial" pitchFamily="34" charset="0"/>
              <a:buChar char="•"/>
            </a:pPr>
            <a:endParaRPr lang="en-US" sz="2900" dirty="0" smtClean="0">
              <a:latin typeface="Cambria" pitchFamily="18" charset="0"/>
              <a:cs typeface="Arial" pitchFamily="34" charset="0"/>
            </a:endParaRPr>
          </a:p>
          <a:p>
            <a:pPr>
              <a:buFont typeface="Arial" pitchFamily="34" charset="0"/>
              <a:buChar char="•"/>
            </a:pPr>
            <a:r>
              <a:rPr lang="en-US" sz="2900" dirty="0" smtClean="0">
                <a:latin typeface="Cambria" pitchFamily="18" charset="0"/>
                <a:cs typeface="Arial" pitchFamily="34" charset="0"/>
              </a:rPr>
              <a:t>  There were four treatments:  1) privet removal by hand felling, 2) privet         </a:t>
            </a:r>
          </a:p>
          <a:p>
            <a:r>
              <a:rPr lang="en-US" sz="2900" dirty="0">
                <a:latin typeface="Cambria" pitchFamily="18" charset="0"/>
                <a:cs typeface="Arial" pitchFamily="34" charset="0"/>
              </a:rPr>
              <a:t> </a:t>
            </a:r>
            <a:r>
              <a:rPr lang="en-US" sz="2900" dirty="0" smtClean="0">
                <a:latin typeface="Cambria" pitchFamily="18" charset="0"/>
                <a:cs typeface="Arial" pitchFamily="34" charset="0"/>
              </a:rPr>
              <a:t>   removal by mechanical mulching, 3) privet ‘control’ where privet stands were </a:t>
            </a:r>
          </a:p>
          <a:p>
            <a:r>
              <a:rPr lang="en-US" sz="2900" dirty="0">
                <a:latin typeface="Cambria" pitchFamily="18" charset="0"/>
                <a:cs typeface="Arial" pitchFamily="34" charset="0"/>
              </a:rPr>
              <a:t> </a:t>
            </a:r>
            <a:r>
              <a:rPr lang="en-US" sz="2900" dirty="0" smtClean="0">
                <a:latin typeface="Cambria" pitchFamily="18" charset="0"/>
                <a:cs typeface="Arial" pitchFamily="34" charset="0"/>
              </a:rPr>
              <a:t>   not treated, and 4) a reference condition ‘control’ where privet had never   </a:t>
            </a:r>
          </a:p>
          <a:p>
            <a:r>
              <a:rPr lang="en-US" sz="2900" dirty="0">
                <a:latin typeface="Cambria" pitchFamily="18" charset="0"/>
                <a:cs typeface="Arial" pitchFamily="34" charset="0"/>
              </a:rPr>
              <a:t> </a:t>
            </a:r>
            <a:r>
              <a:rPr lang="en-US" sz="2900" dirty="0" smtClean="0">
                <a:latin typeface="Cambria" pitchFamily="18" charset="0"/>
                <a:cs typeface="Arial" pitchFamily="34" charset="0"/>
              </a:rPr>
              <a:t>   occurred. </a:t>
            </a:r>
          </a:p>
          <a:p>
            <a:pPr>
              <a:buFont typeface="Arial" pitchFamily="34" charset="0"/>
              <a:buChar char="•"/>
            </a:pPr>
            <a:endParaRPr lang="en-US" sz="2900" dirty="0" smtClean="0">
              <a:latin typeface="Cambria" pitchFamily="18" charset="0"/>
              <a:cs typeface="Arial" pitchFamily="34" charset="0"/>
            </a:endParaRPr>
          </a:p>
          <a:p>
            <a:pPr>
              <a:buFont typeface="Arial" pitchFamily="34" charset="0"/>
              <a:buChar char="•"/>
            </a:pPr>
            <a:r>
              <a:rPr lang="en-US" sz="2900" dirty="0" smtClean="0">
                <a:latin typeface="Cambria" pitchFamily="18" charset="0"/>
                <a:cs typeface="Arial" pitchFamily="34" charset="0"/>
              </a:rPr>
              <a:t>  Earthworm sampling was conducted four times over the course of one year at  </a:t>
            </a:r>
          </a:p>
          <a:p>
            <a:r>
              <a:rPr lang="en-US" sz="2900" dirty="0">
                <a:latin typeface="Cambria" pitchFamily="18" charset="0"/>
                <a:cs typeface="Arial" pitchFamily="34" charset="0"/>
              </a:rPr>
              <a:t> </a:t>
            </a:r>
            <a:r>
              <a:rPr lang="en-US" sz="2900" dirty="0" smtClean="0">
                <a:latin typeface="Cambria" pitchFamily="18" charset="0"/>
                <a:cs typeface="Arial" pitchFamily="34" charset="0"/>
              </a:rPr>
              <a:t>   four points within each plot. </a:t>
            </a:r>
          </a:p>
          <a:p>
            <a:pPr>
              <a:buFont typeface="Arial" pitchFamily="34" charset="0"/>
              <a:buChar char="•"/>
            </a:pPr>
            <a:endParaRPr lang="en-US" sz="2900" dirty="0" smtClean="0">
              <a:latin typeface="Cambria" pitchFamily="18" charset="0"/>
              <a:cs typeface="Arial" pitchFamily="34" charset="0"/>
            </a:endParaRPr>
          </a:p>
          <a:p>
            <a:pPr>
              <a:buFont typeface="Arial" pitchFamily="34" charset="0"/>
              <a:buChar char="•"/>
            </a:pPr>
            <a:r>
              <a:rPr lang="en-US" sz="2900" dirty="0" smtClean="0">
                <a:latin typeface="Cambria" pitchFamily="18" charset="0"/>
                <a:cs typeface="Arial" pitchFamily="34" charset="0"/>
              </a:rPr>
              <a:t>  Sampling consisted of hand sorting the soil and litter from 30x30x30 cm pits. </a:t>
            </a:r>
          </a:p>
          <a:p>
            <a:pPr>
              <a:buFont typeface="Arial" pitchFamily="34" charset="0"/>
              <a:buChar char="•"/>
            </a:pPr>
            <a:endParaRPr lang="en-US" sz="2900" dirty="0" smtClean="0">
              <a:latin typeface="Cambria" pitchFamily="18" charset="0"/>
              <a:cs typeface="Arial" pitchFamily="34" charset="0"/>
            </a:endParaRPr>
          </a:p>
          <a:p>
            <a:pPr>
              <a:buFont typeface="Arial" pitchFamily="34" charset="0"/>
              <a:buChar char="•"/>
            </a:pPr>
            <a:r>
              <a:rPr lang="en-US" sz="2900" dirty="0" smtClean="0">
                <a:latin typeface="Cambria" pitchFamily="18" charset="0"/>
                <a:cs typeface="Arial" pitchFamily="34" charset="0"/>
              </a:rPr>
              <a:t>  Soil cores were taken at each point in September of 2010 and were analyzed </a:t>
            </a:r>
          </a:p>
          <a:p>
            <a:r>
              <a:rPr lang="en-US" sz="2900" dirty="0">
                <a:latin typeface="Cambria" pitchFamily="18" charset="0"/>
                <a:cs typeface="Arial" pitchFamily="34" charset="0"/>
              </a:rPr>
              <a:t> </a:t>
            </a:r>
            <a:r>
              <a:rPr lang="en-US" sz="2900" dirty="0" smtClean="0">
                <a:latin typeface="Cambria" pitchFamily="18" charset="0"/>
                <a:cs typeface="Arial" pitchFamily="34" charset="0"/>
              </a:rPr>
              <a:t>   for pH, mineral nitrogen, and potential nitrogen mineralization</a:t>
            </a:r>
            <a:r>
              <a:rPr lang="en-US" sz="2900" dirty="0">
                <a:latin typeface="Cambria" pitchFamily="18" charset="0"/>
                <a:cs typeface="Arial" pitchFamily="34" charset="0"/>
              </a:rPr>
              <a:t>. </a:t>
            </a:r>
            <a:endParaRPr lang="en-US" sz="2900" dirty="0" smtClean="0">
              <a:latin typeface="Cambria" pitchFamily="18" charset="0"/>
              <a:cs typeface="Arial" pitchFamily="34" charset="0"/>
            </a:endParaRPr>
          </a:p>
          <a:p>
            <a:pPr>
              <a:buFont typeface="Arial" pitchFamily="34" charset="0"/>
              <a:buChar char="•"/>
            </a:pPr>
            <a:endParaRPr lang="en-US" sz="2900" dirty="0">
              <a:latin typeface="Cambria" pitchFamily="18" charset="0"/>
              <a:cs typeface="Arial" pitchFamily="34" charset="0"/>
            </a:endParaRPr>
          </a:p>
          <a:p>
            <a:pPr>
              <a:buFont typeface="Arial" pitchFamily="34" charset="0"/>
              <a:buChar char="•"/>
            </a:pPr>
            <a:r>
              <a:rPr lang="en-US" sz="2900" dirty="0" smtClean="0">
                <a:latin typeface="Cambria" pitchFamily="18" charset="0"/>
                <a:cs typeface="Arial" pitchFamily="34" charset="0"/>
              </a:rPr>
              <a:t>  Earthworm </a:t>
            </a:r>
            <a:r>
              <a:rPr lang="en-US" sz="2900" dirty="0">
                <a:latin typeface="Cambria" pitchFamily="18" charset="0"/>
                <a:cs typeface="Arial" pitchFamily="34" charset="0"/>
              </a:rPr>
              <a:t>abundances were compared using a </a:t>
            </a:r>
            <a:r>
              <a:rPr lang="en-US" sz="2900" dirty="0" err="1">
                <a:latin typeface="Cambria" pitchFamily="18" charset="0"/>
                <a:cs typeface="Arial" pitchFamily="34" charset="0"/>
              </a:rPr>
              <a:t>Kruskall</a:t>
            </a:r>
            <a:r>
              <a:rPr lang="en-US" sz="2900" dirty="0">
                <a:latin typeface="Cambria" pitchFamily="18" charset="0"/>
                <a:cs typeface="Arial" pitchFamily="34" charset="0"/>
              </a:rPr>
              <a:t>-Wallis ANOVA </a:t>
            </a:r>
            <a:r>
              <a:rPr lang="en-US" sz="2900" dirty="0" smtClean="0">
                <a:latin typeface="Cambria" pitchFamily="18" charset="0"/>
                <a:cs typeface="Arial" pitchFamily="34" charset="0"/>
              </a:rPr>
              <a:t>  </a:t>
            </a:r>
          </a:p>
          <a:p>
            <a:r>
              <a:rPr lang="en-US" sz="2900" dirty="0">
                <a:latin typeface="Cambria" pitchFamily="18" charset="0"/>
                <a:cs typeface="Arial" pitchFamily="34" charset="0"/>
              </a:rPr>
              <a:t> </a:t>
            </a:r>
            <a:r>
              <a:rPr lang="en-US" sz="2900" dirty="0" smtClean="0">
                <a:latin typeface="Cambria" pitchFamily="18" charset="0"/>
                <a:cs typeface="Arial" pitchFamily="34" charset="0"/>
              </a:rPr>
              <a:t>   because </a:t>
            </a:r>
            <a:r>
              <a:rPr lang="en-US" sz="2900" dirty="0">
                <a:latin typeface="Cambria" pitchFamily="18" charset="0"/>
                <a:cs typeface="Arial" pitchFamily="34" charset="0"/>
              </a:rPr>
              <a:t>the data were not normal</a:t>
            </a:r>
            <a:r>
              <a:rPr lang="en-US" sz="2900" dirty="0" smtClean="0">
                <a:latin typeface="Cambria" pitchFamily="18" charset="0"/>
                <a:cs typeface="Arial" pitchFamily="34" charset="0"/>
              </a:rPr>
              <a:t>. </a:t>
            </a:r>
            <a:r>
              <a:rPr lang="en-US" sz="2900" dirty="0">
                <a:latin typeface="Cambria" pitchFamily="18" charset="0"/>
                <a:cs typeface="Arial" pitchFamily="34" charset="0"/>
              </a:rPr>
              <a:t>Data for soil properties were transformed </a:t>
            </a:r>
            <a:r>
              <a:rPr lang="en-US" sz="2900" dirty="0" smtClean="0">
                <a:latin typeface="Cambria" pitchFamily="18" charset="0"/>
                <a:cs typeface="Arial" pitchFamily="34" charset="0"/>
              </a:rPr>
              <a:t> </a:t>
            </a:r>
          </a:p>
          <a:p>
            <a:r>
              <a:rPr lang="en-US" sz="2900" dirty="0">
                <a:latin typeface="Cambria" pitchFamily="18" charset="0"/>
                <a:cs typeface="Arial" pitchFamily="34" charset="0"/>
              </a:rPr>
              <a:t> </a:t>
            </a:r>
            <a:r>
              <a:rPr lang="en-US" sz="2900" dirty="0" smtClean="0">
                <a:latin typeface="Cambria" pitchFamily="18" charset="0"/>
                <a:cs typeface="Arial" pitchFamily="34" charset="0"/>
              </a:rPr>
              <a:t>   to </a:t>
            </a:r>
            <a:r>
              <a:rPr lang="en-US" sz="2900" dirty="0">
                <a:latin typeface="Cambria" pitchFamily="18" charset="0"/>
                <a:cs typeface="Arial" pitchFamily="34" charset="0"/>
              </a:rPr>
              <a:t>satisfy normality assumptions, and then analyzed using an ANOVA</a:t>
            </a:r>
            <a:r>
              <a:rPr lang="en-US" sz="2900" dirty="0" smtClean="0">
                <a:latin typeface="Cambria" pitchFamily="18" charset="0"/>
                <a:cs typeface="Arial" pitchFamily="34" charset="0"/>
              </a:rPr>
              <a:t>.</a:t>
            </a:r>
            <a:endParaRPr lang="en-US" sz="2900" dirty="0">
              <a:latin typeface="Cambria" pitchFamily="18" charset="0"/>
              <a:cs typeface="Arial" pitchFamily="34" charset="0"/>
            </a:endParaRPr>
          </a:p>
        </p:txBody>
      </p:sp>
      <p:sp>
        <p:nvSpPr>
          <p:cNvPr id="35" name="TextBox 34"/>
          <p:cNvSpPr txBox="1"/>
          <p:nvPr/>
        </p:nvSpPr>
        <p:spPr>
          <a:xfrm>
            <a:off x="1001220" y="30152071"/>
            <a:ext cx="2149948" cy="707886"/>
          </a:xfrm>
          <a:prstGeom prst="rect">
            <a:avLst/>
          </a:prstGeom>
          <a:noFill/>
        </p:spPr>
        <p:txBody>
          <a:bodyPr wrap="none" rtlCol="0">
            <a:spAutoFit/>
          </a:bodyPr>
          <a:lstStyle/>
          <a:p>
            <a:r>
              <a:rPr lang="en-US" sz="4000" b="1" dirty="0" smtClean="0">
                <a:latin typeface="Arial" pitchFamily="34" charset="0"/>
                <a:ea typeface="Tahoma" pitchFamily="34" charset="0"/>
                <a:cs typeface="Arial" pitchFamily="34" charset="0"/>
              </a:rPr>
              <a:t>Results</a:t>
            </a:r>
            <a:r>
              <a:rPr lang="en-US" sz="4000" b="1" dirty="0" smtClean="0">
                <a:latin typeface="Cambria" pitchFamily="18" charset="0"/>
                <a:cs typeface="Arial" pitchFamily="34" charset="0"/>
              </a:rPr>
              <a:t> </a:t>
            </a:r>
            <a:endParaRPr lang="en-US" sz="4000" b="1" dirty="0">
              <a:latin typeface="Cambria" pitchFamily="18" charset="0"/>
              <a:cs typeface="Arial" pitchFamily="34" charset="0"/>
            </a:endParaRPr>
          </a:p>
        </p:txBody>
      </p:sp>
      <p:sp>
        <p:nvSpPr>
          <p:cNvPr id="36" name="TextBox 35"/>
          <p:cNvSpPr txBox="1"/>
          <p:nvPr/>
        </p:nvSpPr>
        <p:spPr>
          <a:xfrm>
            <a:off x="1001220" y="30914415"/>
            <a:ext cx="12801600" cy="984885"/>
          </a:xfrm>
          <a:prstGeom prst="rect">
            <a:avLst/>
          </a:prstGeom>
          <a:noFill/>
        </p:spPr>
        <p:txBody>
          <a:bodyPr wrap="square" rtlCol="0">
            <a:spAutoFit/>
          </a:bodyPr>
          <a:lstStyle/>
          <a:p>
            <a:pPr>
              <a:buFont typeface="Arial" pitchFamily="34" charset="0"/>
              <a:buChar char="•"/>
            </a:pPr>
            <a:r>
              <a:rPr lang="en-US" sz="2900" dirty="0">
                <a:latin typeface="Cambria" pitchFamily="18" charset="0"/>
                <a:cs typeface="Arial" pitchFamily="34" charset="0"/>
              </a:rPr>
              <a:t> </a:t>
            </a:r>
            <a:r>
              <a:rPr lang="en-US" sz="2900" dirty="0" smtClean="0">
                <a:latin typeface="Cambria" pitchFamily="18" charset="0"/>
                <a:cs typeface="Arial" pitchFamily="34" charset="0"/>
              </a:rPr>
              <a:t> Both </a:t>
            </a:r>
            <a:r>
              <a:rPr lang="en-US" sz="2900" dirty="0">
                <a:latin typeface="Cambria" pitchFamily="18" charset="0"/>
                <a:cs typeface="Arial" pitchFamily="34" charset="0"/>
              </a:rPr>
              <a:t>pH and available nitrogen (NO</a:t>
            </a:r>
            <a:r>
              <a:rPr lang="en-US" sz="2900" baseline="-25000" dirty="0">
                <a:latin typeface="Cambria" pitchFamily="18" charset="0"/>
                <a:cs typeface="Arial" pitchFamily="34" charset="0"/>
              </a:rPr>
              <a:t>3</a:t>
            </a:r>
            <a:r>
              <a:rPr lang="en-US" sz="2900" baseline="30000" dirty="0">
                <a:latin typeface="Cambria" pitchFamily="18" charset="0"/>
                <a:cs typeface="Arial" pitchFamily="34" charset="0"/>
              </a:rPr>
              <a:t>- </a:t>
            </a:r>
            <a:r>
              <a:rPr lang="en-US" sz="2900" dirty="0">
                <a:latin typeface="Cambria" pitchFamily="18" charset="0"/>
                <a:cs typeface="Arial" pitchFamily="34" charset="0"/>
              </a:rPr>
              <a:t>and NH</a:t>
            </a:r>
            <a:r>
              <a:rPr lang="en-US" sz="2900" baseline="-25000" dirty="0">
                <a:latin typeface="Cambria" pitchFamily="18" charset="0"/>
                <a:cs typeface="Arial" pitchFamily="34" charset="0"/>
              </a:rPr>
              <a:t>4</a:t>
            </a:r>
            <a:r>
              <a:rPr lang="en-US" sz="2900" baseline="30000" dirty="0" smtClean="0">
                <a:latin typeface="Cambria" pitchFamily="18" charset="0"/>
                <a:cs typeface="Arial" pitchFamily="34" charset="0"/>
              </a:rPr>
              <a:t>+</a:t>
            </a:r>
            <a:r>
              <a:rPr lang="en-US" sz="2900" dirty="0" smtClean="0">
                <a:latin typeface="Cambria" pitchFamily="18" charset="0"/>
                <a:cs typeface="Arial" pitchFamily="34" charset="0"/>
              </a:rPr>
              <a:t>) were higher in privet sites </a:t>
            </a:r>
          </a:p>
          <a:p>
            <a:r>
              <a:rPr lang="en-US" sz="2900" dirty="0">
                <a:latin typeface="Cambria" pitchFamily="18" charset="0"/>
                <a:cs typeface="Arial" pitchFamily="34" charset="0"/>
              </a:rPr>
              <a:t> </a:t>
            </a:r>
            <a:r>
              <a:rPr lang="en-US" sz="2900" dirty="0" smtClean="0">
                <a:latin typeface="Cambria" pitchFamily="18" charset="0"/>
                <a:cs typeface="Arial" pitchFamily="34" charset="0"/>
              </a:rPr>
              <a:t>   relative to reference sites.</a:t>
            </a:r>
          </a:p>
        </p:txBody>
      </p:sp>
      <p:sp>
        <p:nvSpPr>
          <p:cNvPr id="12" name="TextBox 11"/>
          <p:cNvSpPr txBox="1"/>
          <p:nvPr/>
        </p:nvSpPr>
        <p:spPr>
          <a:xfrm>
            <a:off x="975163" y="38556401"/>
            <a:ext cx="12801600" cy="2769989"/>
          </a:xfrm>
          <a:prstGeom prst="rect">
            <a:avLst/>
          </a:prstGeom>
          <a:noFill/>
        </p:spPr>
        <p:txBody>
          <a:bodyPr wrap="square" rtlCol="0">
            <a:spAutoFit/>
          </a:bodyPr>
          <a:lstStyle/>
          <a:p>
            <a:pPr marL="285750" indent="-285750">
              <a:buFont typeface="Arial" pitchFamily="34" charset="0"/>
              <a:buChar char="•"/>
            </a:pPr>
            <a:r>
              <a:rPr lang="en-US" sz="2900" dirty="0" smtClean="0">
                <a:latin typeface="Cambria" pitchFamily="18" charset="0"/>
                <a:cs typeface="Arial" pitchFamily="34" charset="0"/>
              </a:rPr>
              <a:t>Higher densities of earthworms were found under privet relative to reference sites. </a:t>
            </a:r>
          </a:p>
          <a:p>
            <a:pPr marL="285750" indent="-285750">
              <a:buFont typeface="Arial" pitchFamily="34" charset="0"/>
              <a:buChar char="•"/>
            </a:pPr>
            <a:endParaRPr lang="en-US" sz="2900" dirty="0" smtClean="0">
              <a:latin typeface="Cambria" pitchFamily="18" charset="0"/>
              <a:cs typeface="Arial" pitchFamily="34" charset="0"/>
            </a:endParaRPr>
          </a:p>
          <a:p>
            <a:pPr marL="285750" indent="-285750">
              <a:buFont typeface="Arial" pitchFamily="34" charset="0"/>
              <a:buChar char="•"/>
            </a:pPr>
            <a:r>
              <a:rPr lang="en-US" sz="2900" dirty="0" smtClean="0">
                <a:latin typeface="Cambria" pitchFamily="18" charset="0"/>
                <a:cs typeface="Arial" pitchFamily="34" charset="0"/>
              </a:rPr>
              <a:t>Privet removal </a:t>
            </a:r>
            <a:r>
              <a:rPr lang="en-US" sz="2900" dirty="0">
                <a:latin typeface="Cambria" pitchFamily="18" charset="0"/>
                <a:cs typeface="Arial" pitchFamily="34" charset="0"/>
              </a:rPr>
              <a:t>did not lead to a decrease in total earthworm </a:t>
            </a:r>
            <a:r>
              <a:rPr lang="en-US" sz="2900" dirty="0" smtClean="0">
                <a:latin typeface="Cambria" pitchFamily="18" charset="0"/>
                <a:cs typeface="Arial" pitchFamily="34" charset="0"/>
              </a:rPr>
              <a:t>abundance (Figure 4), </a:t>
            </a:r>
            <a:r>
              <a:rPr lang="en-US" sz="2900" dirty="0">
                <a:latin typeface="Cambria" pitchFamily="18" charset="0"/>
                <a:cs typeface="Arial" pitchFamily="34" charset="0"/>
              </a:rPr>
              <a:t>probably because much of the </a:t>
            </a:r>
            <a:r>
              <a:rPr lang="en-US" sz="2900" dirty="0" smtClean="0">
                <a:latin typeface="Cambria" pitchFamily="18" charset="0"/>
                <a:cs typeface="Arial" pitchFamily="34" charset="0"/>
              </a:rPr>
              <a:t>privet biomass </a:t>
            </a:r>
            <a:r>
              <a:rPr lang="en-US" sz="2900" dirty="0">
                <a:latin typeface="Cambria" pitchFamily="18" charset="0"/>
                <a:cs typeface="Arial" pitchFamily="34" charset="0"/>
              </a:rPr>
              <a:t>remained at the </a:t>
            </a:r>
            <a:r>
              <a:rPr lang="en-US" sz="2900" dirty="0" smtClean="0">
                <a:latin typeface="Cambria" pitchFamily="18" charset="0"/>
                <a:cs typeface="Arial" pitchFamily="34" charset="0"/>
              </a:rPr>
              <a:t>sites, as evidenced by the increased soil </a:t>
            </a:r>
            <a:r>
              <a:rPr lang="en-US" sz="2900" dirty="0">
                <a:latin typeface="Cambria" pitchFamily="18" charset="0"/>
                <a:cs typeface="Arial" pitchFamily="34" charset="0"/>
              </a:rPr>
              <a:t>nitrogen </a:t>
            </a:r>
            <a:r>
              <a:rPr lang="en-US" sz="2900" dirty="0" smtClean="0">
                <a:latin typeface="Cambria" pitchFamily="18" charset="0"/>
                <a:cs typeface="Arial" pitchFamily="34" charset="0"/>
              </a:rPr>
              <a:t>levels (Figure 3). </a:t>
            </a:r>
          </a:p>
        </p:txBody>
      </p:sp>
      <p:sp>
        <p:nvSpPr>
          <p:cNvPr id="32" name="TextBox 31"/>
          <p:cNvSpPr txBox="1"/>
          <p:nvPr/>
        </p:nvSpPr>
        <p:spPr>
          <a:xfrm>
            <a:off x="15026909" y="11042916"/>
            <a:ext cx="12801600" cy="3046988"/>
          </a:xfrm>
          <a:prstGeom prst="rect">
            <a:avLst/>
          </a:prstGeom>
          <a:noFill/>
        </p:spPr>
        <p:txBody>
          <a:bodyPr wrap="square" rtlCol="0">
            <a:spAutoFit/>
          </a:bodyPr>
          <a:lstStyle/>
          <a:p>
            <a:pPr marL="457200" indent="-457200">
              <a:buFont typeface="Arial" pitchFamily="34" charset="0"/>
              <a:buChar char="•"/>
            </a:pPr>
            <a:r>
              <a:rPr lang="en-US" sz="2900" dirty="0">
                <a:latin typeface="Cambria" pitchFamily="18" charset="0"/>
                <a:cs typeface="Arial" pitchFamily="34" charset="0"/>
              </a:rPr>
              <a:t>Introduced European earthworms were more dominant in the earthworm community under privet cover, and privet removal reduced their relative abundance in the </a:t>
            </a:r>
            <a:r>
              <a:rPr lang="en-US" sz="2900" dirty="0" smtClean="0">
                <a:latin typeface="Cambria" pitchFamily="18" charset="0"/>
                <a:cs typeface="Arial" pitchFamily="34" charset="0"/>
              </a:rPr>
              <a:t>community. Conversely</a:t>
            </a:r>
            <a:r>
              <a:rPr lang="en-US" sz="2900" dirty="0">
                <a:latin typeface="Cambria" pitchFamily="18" charset="0"/>
                <a:cs typeface="Arial" pitchFamily="34" charset="0"/>
              </a:rPr>
              <a:t>, the relative abundance of native species (principally </a:t>
            </a:r>
            <a:r>
              <a:rPr lang="en-US" sz="2900" i="1" dirty="0">
                <a:latin typeface="Cambria" pitchFamily="18" charset="0"/>
                <a:cs typeface="Arial" pitchFamily="34" charset="0"/>
              </a:rPr>
              <a:t>Diplocardia michaelsenii</a:t>
            </a:r>
            <a:r>
              <a:rPr lang="en-US" sz="2900" dirty="0">
                <a:latin typeface="Cambria" pitchFamily="18" charset="0"/>
                <a:cs typeface="Arial" pitchFamily="34" charset="0"/>
              </a:rPr>
              <a:t>), was highest in the reference plots (never invaded by privet), and </a:t>
            </a:r>
            <a:r>
              <a:rPr lang="en-US" sz="2900" i="1" dirty="0">
                <a:latin typeface="Cambria" pitchFamily="18" charset="0"/>
                <a:cs typeface="Arial" pitchFamily="34" charset="0"/>
              </a:rPr>
              <a:t>D. michaelsenii</a:t>
            </a:r>
            <a:r>
              <a:rPr lang="en-US" sz="2900" dirty="0">
                <a:latin typeface="Cambria" pitchFamily="18" charset="0"/>
                <a:cs typeface="Arial" pitchFamily="34" charset="0"/>
              </a:rPr>
              <a:t> represented a larger proportion of the community in privet removal </a:t>
            </a:r>
            <a:r>
              <a:rPr lang="en-US" sz="2900" dirty="0" smtClean="0">
                <a:latin typeface="Cambria" pitchFamily="18" charset="0"/>
                <a:cs typeface="Arial" pitchFamily="34" charset="0"/>
              </a:rPr>
              <a:t>plots (Figure 6).   </a:t>
            </a:r>
            <a:endParaRPr lang="en-US" sz="2900" dirty="0">
              <a:latin typeface="Cambria" pitchFamily="18" charset="0"/>
              <a:cs typeface="Arial" pitchFamily="34" charset="0"/>
            </a:endParaRPr>
          </a:p>
          <a:p>
            <a:endParaRPr lang="en-US" dirty="0"/>
          </a:p>
        </p:txBody>
      </p:sp>
      <p:sp>
        <p:nvSpPr>
          <p:cNvPr id="39" name="TextBox 38"/>
          <p:cNvSpPr txBox="1"/>
          <p:nvPr/>
        </p:nvSpPr>
        <p:spPr>
          <a:xfrm>
            <a:off x="15665264" y="31757658"/>
            <a:ext cx="3505200" cy="707886"/>
          </a:xfrm>
          <a:prstGeom prst="rect">
            <a:avLst/>
          </a:prstGeom>
          <a:noFill/>
        </p:spPr>
        <p:txBody>
          <a:bodyPr wrap="square" rtlCol="0">
            <a:spAutoFit/>
          </a:bodyPr>
          <a:lstStyle/>
          <a:p>
            <a:r>
              <a:rPr lang="en-US" sz="4000" b="1" dirty="0" smtClean="0">
                <a:latin typeface="Arial" pitchFamily="34" charset="0"/>
                <a:cs typeface="Arial" pitchFamily="34" charset="0"/>
              </a:rPr>
              <a:t>Conclusions</a:t>
            </a:r>
            <a:endParaRPr lang="en-US" sz="4000" b="1" dirty="0">
              <a:latin typeface="Arial" pitchFamily="34" charset="0"/>
              <a:cs typeface="Arial" pitchFamily="34" charset="0"/>
            </a:endParaRPr>
          </a:p>
        </p:txBody>
      </p:sp>
      <p:sp>
        <p:nvSpPr>
          <p:cNvPr id="40" name="TextBox 39"/>
          <p:cNvSpPr txBox="1"/>
          <p:nvPr/>
        </p:nvSpPr>
        <p:spPr>
          <a:xfrm>
            <a:off x="15617807" y="32574919"/>
            <a:ext cx="12801600" cy="2769989"/>
          </a:xfrm>
          <a:prstGeom prst="rect">
            <a:avLst/>
          </a:prstGeom>
          <a:noFill/>
        </p:spPr>
        <p:txBody>
          <a:bodyPr wrap="square" rtlCol="0">
            <a:spAutoFit/>
          </a:bodyPr>
          <a:lstStyle/>
          <a:p>
            <a:r>
              <a:rPr lang="en-US" sz="2900" dirty="0">
                <a:latin typeface="Cambria" pitchFamily="18" charset="0"/>
                <a:cs typeface="Arial" pitchFamily="34" charset="0"/>
              </a:rPr>
              <a:t>The results from earthworm community sampling and the soil chemical analysis suggest that privet-mediated effects on soil pH may confer a competitive advantage to European </a:t>
            </a:r>
            <a:r>
              <a:rPr lang="en-US" sz="2900" dirty="0" err="1">
                <a:latin typeface="Cambria" pitchFamily="18" charset="0"/>
                <a:cs typeface="Arial" pitchFamily="34" charset="0"/>
              </a:rPr>
              <a:t>lumbricid</a:t>
            </a:r>
            <a:r>
              <a:rPr lang="en-US" sz="2900" dirty="0">
                <a:latin typeface="Cambria" pitchFamily="18" charset="0"/>
                <a:cs typeface="Arial" pitchFamily="34" charset="0"/>
              </a:rPr>
              <a:t> earthworms, supporting the idea that privet and exotic earthworms have a facilitative relationship. </a:t>
            </a:r>
            <a:r>
              <a:rPr lang="en-US" sz="2900" b="1" dirty="0">
                <a:latin typeface="Cambria" pitchFamily="18" charset="0"/>
                <a:cs typeface="Arial" pitchFamily="34" charset="0"/>
              </a:rPr>
              <a:t>Furthermore, removal of the invasive shrub appears to reverse the changes in soil pH, and may allow for recovery of native earthworm fauna</a:t>
            </a:r>
            <a:r>
              <a:rPr lang="en-US" sz="2900" b="1" dirty="0" smtClean="0">
                <a:latin typeface="Cambria" pitchFamily="18" charset="0"/>
                <a:cs typeface="Arial" pitchFamily="34" charset="0"/>
              </a:rPr>
              <a:t>. </a:t>
            </a:r>
            <a:endParaRPr lang="en-US" sz="2900" dirty="0">
              <a:latin typeface="Cambria" pitchFamily="18" charset="0"/>
            </a:endParaRPr>
          </a:p>
        </p:txBody>
      </p:sp>
      <p:sp>
        <p:nvSpPr>
          <p:cNvPr id="41" name="TextBox 40"/>
          <p:cNvSpPr txBox="1"/>
          <p:nvPr/>
        </p:nvSpPr>
        <p:spPr>
          <a:xfrm>
            <a:off x="15787804" y="38657953"/>
            <a:ext cx="6273147" cy="707886"/>
          </a:xfrm>
          <a:prstGeom prst="rect">
            <a:avLst/>
          </a:prstGeom>
          <a:noFill/>
        </p:spPr>
        <p:txBody>
          <a:bodyPr wrap="square" rtlCol="0">
            <a:spAutoFit/>
          </a:bodyPr>
          <a:lstStyle/>
          <a:p>
            <a:r>
              <a:rPr lang="en-US" sz="4000" b="1" dirty="0" smtClean="0">
                <a:latin typeface="Arial" pitchFamily="34" charset="0"/>
                <a:cs typeface="Arial" pitchFamily="34" charset="0"/>
              </a:rPr>
              <a:t>Acknowledgements</a:t>
            </a:r>
            <a:endParaRPr lang="en-US" sz="4000" b="1" dirty="0">
              <a:latin typeface="Arial" pitchFamily="34" charset="0"/>
              <a:cs typeface="Arial" pitchFamily="34" charset="0"/>
            </a:endParaRPr>
          </a:p>
        </p:txBody>
      </p:sp>
      <p:sp>
        <p:nvSpPr>
          <p:cNvPr id="42" name="TextBox 41"/>
          <p:cNvSpPr txBox="1"/>
          <p:nvPr/>
        </p:nvSpPr>
        <p:spPr>
          <a:xfrm>
            <a:off x="15768453" y="39550505"/>
            <a:ext cx="12801600" cy="1261884"/>
          </a:xfrm>
          <a:prstGeom prst="rect">
            <a:avLst/>
          </a:prstGeom>
          <a:noFill/>
        </p:spPr>
        <p:txBody>
          <a:bodyPr wrap="square" rtlCol="0">
            <a:spAutoFit/>
          </a:bodyPr>
          <a:lstStyle/>
          <a:p>
            <a:r>
              <a:rPr lang="en-US" sz="2900" dirty="0" smtClean="0">
                <a:latin typeface="Cambria" pitchFamily="18" charset="0"/>
                <a:cs typeface="Arial" pitchFamily="34" charset="0"/>
              </a:rPr>
              <a:t>Thanks go to the USDA Forest Service Southern Research Station in Athens and the </a:t>
            </a:r>
            <a:r>
              <a:rPr lang="en-US" sz="2900" dirty="0" err="1" smtClean="0">
                <a:latin typeface="Cambria" pitchFamily="18" charset="0"/>
                <a:cs typeface="Arial" pitchFamily="34" charset="0"/>
              </a:rPr>
              <a:t>Odum</a:t>
            </a:r>
            <a:r>
              <a:rPr lang="en-US" sz="2900" dirty="0" smtClean="0">
                <a:latin typeface="Cambria" pitchFamily="18" charset="0"/>
                <a:cs typeface="Arial" pitchFamily="34" charset="0"/>
              </a:rPr>
              <a:t> School of Ecology at the University of Georgia for financial support.   </a:t>
            </a:r>
            <a:endParaRPr lang="en-US" sz="2900" b="1" dirty="0">
              <a:latin typeface="Cambria" pitchFamily="18" charset="0"/>
              <a:cs typeface="Arial" pitchFamily="34" charset="0"/>
            </a:endParaRPr>
          </a:p>
          <a:p>
            <a:endParaRPr lang="en-US" dirty="0"/>
          </a:p>
        </p:txBody>
      </p:sp>
      <p:sp>
        <p:nvSpPr>
          <p:cNvPr id="7" name="TextBox 6"/>
          <p:cNvSpPr txBox="1"/>
          <p:nvPr/>
        </p:nvSpPr>
        <p:spPr>
          <a:xfrm>
            <a:off x="1193086" y="36987534"/>
            <a:ext cx="6919065" cy="954107"/>
          </a:xfrm>
          <a:prstGeom prst="rect">
            <a:avLst/>
          </a:prstGeom>
          <a:solidFill>
            <a:schemeClr val="bg2">
              <a:lumMod val="75000"/>
            </a:schemeClr>
          </a:solidFill>
        </p:spPr>
        <p:txBody>
          <a:bodyPr wrap="square" rtlCol="0">
            <a:spAutoFit/>
          </a:bodyPr>
          <a:lstStyle/>
          <a:p>
            <a:r>
              <a:rPr lang="en-US" sz="2800" i="1" dirty="0" smtClean="0">
                <a:latin typeface="Cambria" pitchFamily="18" charset="0"/>
                <a:cs typeface="Arial" pitchFamily="34" charset="0"/>
              </a:rPr>
              <a:t>Figure 2</a:t>
            </a:r>
            <a:r>
              <a:rPr lang="en-US" sz="2800" dirty="0" smtClean="0">
                <a:latin typeface="Cambria" pitchFamily="18" charset="0"/>
                <a:cs typeface="Arial" pitchFamily="34" charset="0"/>
              </a:rPr>
              <a:t>. Soil pH recovers to reference levels following privet removal. </a:t>
            </a:r>
            <a:endParaRPr lang="en-US" sz="2800" dirty="0">
              <a:latin typeface="Cambria" pitchFamily="18" charset="0"/>
              <a:cs typeface="Arial" pitchFamily="34" charset="0"/>
            </a:endParaRPr>
          </a:p>
        </p:txBody>
      </p:sp>
      <p:sp>
        <p:nvSpPr>
          <p:cNvPr id="43" name="TextBox 42"/>
          <p:cNvSpPr txBox="1"/>
          <p:nvPr/>
        </p:nvSpPr>
        <p:spPr>
          <a:xfrm>
            <a:off x="9099550" y="36987535"/>
            <a:ext cx="5334000" cy="954107"/>
          </a:xfrm>
          <a:prstGeom prst="rect">
            <a:avLst/>
          </a:prstGeom>
          <a:solidFill>
            <a:schemeClr val="bg2">
              <a:lumMod val="75000"/>
            </a:schemeClr>
          </a:solidFill>
        </p:spPr>
        <p:txBody>
          <a:bodyPr wrap="square" rtlCol="0">
            <a:spAutoFit/>
          </a:bodyPr>
          <a:lstStyle/>
          <a:p>
            <a:r>
              <a:rPr lang="en-US" sz="2800" i="1" dirty="0" smtClean="0">
                <a:latin typeface="Cambria" pitchFamily="18" charset="0"/>
                <a:cs typeface="Arial" pitchFamily="34" charset="0"/>
              </a:rPr>
              <a:t>Figure 3</a:t>
            </a:r>
            <a:r>
              <a:rPr lang="en-US" sz="2800" dirty="0" smtClean="0">
                <a:latin typeface="Cambria" pitchFamily="18" charset="0"/>
                <a:cs typeface="Arial" pitchFamily="34" charset="0"/>
              </a:rPr>
              <a:t>. Mineral N levels are elevated following privet removal </a:t>
            </a:r>
            <a:endParaRPr lang="en-US" sz="2800" dirty="0">
              <a:latin typeface="Cambria" pitchFamily="18" charset="0"/>
              <a:cs typeface="Arial" pitchFamily="34" charset="0"/>
            </a:endParaRPr>
          </a:p>
        </p:txBody>
      </p:sp>
      <p:sp>
        <p:nvSpPr>
          <p:cNvPr id="44" name="TextBox 43"/>
          <p:cNvSpPr txBox="1"/>
          <p:nvPr/>
        </p:nvSpPr>
        <p:spPr>
          <a:xfrm>
            <a:off x="15557294" y="9026095"/>
            <a:ext cx="6428232" cy="954107"/>
          </a:xfrm>
          <a:prstGeom prst="rect">
            <a:avLst/>
          </a:prstGeom>
          <a:solidFill>
            <a:schemeClr val="bg2">
              <a:lumMod val="75000"/>
            </a:schemeClr>
          </a:solidFill>
        </p:spPr>
        <p:txBody>
          <a:bodyPr wrap="square" rtlCol="0">
            <a:spAutoFit/>
          </a:bodyPr>
          <a:lstStyle/>
          <a:p>
            <a:r>
              <a:rPr lang="en-US" sz="2800" i="1" dirty="0" smtClean="0">
                <a:latin typeface="Cambria" pitchFamily="18" charset="0"/>
                <a:cs typeface="Arial" pitchFamily="34" charset="0"/>
              </a:rPr>
              <a:t>Figure 4</a:t>
            </a:r>
            <a:r>
              <a:rPr lang="en-US" sz="2800" dirty="0" smtClean="0">
                <a:latin typeface="Cambria" pitchFamily="18" charset="0"/>
                <a:cs typeface="Arial" pitchFamily="34" charset="0"/>
              </a:rPr>
              <a:t>. Earthworm densities remain elevated following privet removal </a:t>
            </a:r>
            <a:endParaRPr lang="en-US" sz="2800" dirty="0">
              <a:latin typeface="Cambria" pitchFamily="18" charset="0"/>
              <a:cs typeface="Arial" pitchFamily="34" charset="0"/>
            </a:endParaRPr>
          </a:p>
        </p:txBody>
      </p:sp>
      <p:sp>
        <p:nvSpPr>
          <p:cNvPr id="45" name="TextBox 44"/>
          <p:cNvSpPr txBox="1">
            <a:spLocks/>
          </p:cNvSpPr>
          <p:nvPr/>
        </p:nvSpPr>
        <p:spPr>
          <a:xfrm>
            <a:off x="22397080" y="9028823"/>
            <a:ext cx="7428870" cy="954107"/>
          </a:xfrm>
          <a:prstGeom prst="rect">
            <a:avLst/>
          </a:prstGeom>
          <a:solidFill>
            <a:schemeClr val="bg2">
              <a:lumMod val="75000"/>
            </a:schemeClr>
          </a:solidFill>
        </p:spPr>
        <p:txBody>
          <a:bodyPr wrap="square" rtlCol="0">
            <a:spAutoFit/>
          </a:bodyPr>
          <a:lstStyle/>
          <a:p>
            <a:r>
              <a:rPr lang="en-US" sz="2800" i="1" dirty="0" smtClean="0">
                <a:latin typeface="Cambria" pitchFamily="18" charset="0"/>
                <a:cs typeface="Arial" pitchFamily="34" charset="0"/>
              </a:rPr>
              <a:t>Figure 5</a:t>
            </a:r>
            <a:r>
              <a:rPr lang="en-US" sz="2800" dirty="0" smtClean="0">
                <a:latin typeface="Cambria" pitchFamily="18" charset="0"/>
                <a:cs typeface="Arial" pitchFamily="34" charset="0"/>
              </a:rPr>
              <a:t>. Relative abundance of native earthworms increases following privet removal </a:t>
            </a:r>
            <a:endParaRPr lang="en-US" sz="2800" dirty="0">
              <a:latin typeface="Cambria" pitchFamily="18" charset="0"/>
              <a:cs typeface="Arial" pitchFamily="34" charset="0"/>
            </a:endParaRPr>
          </a:p>
        </p:txBody>
      </p:sp>
      <p:sp>
        <p:nvSpPr>
          <p:cNvPr id="46" name="TextBox 45"/>
          <p:cNvSpPr txBox="1"/>
          <p:nvPr/>
        </p:nvSpPr>
        <p:spPr>
          <a:xfrm>
            <a:off x="15911296" y="30393545"/>
            <a:ext cx="13305053" cy="984885"/>
          </a:xfrm>
          <a:prstGeom prst="rect">
            <a:avLst/>
          </a:prstGeom>
          <a:solidFill>
            <a:schemeClr val="bg2">
              <a:lumMod val="50000"/>
            </a:schemeClr>
          </a:solidFill>
        </p:spPr>
        <p:txBody>
          <a:bodyPr wrap="square" rtlCol="0">
            <a:spAutoFit/>
          </a:bodyPr>
          <a:lstStyle/>
          <a:p>
            <a:r>
              <a:rPr lang="en-US" sz="2900" i="1" dirty="0" smtClean="0">
                <a:latin typeface="Cambria" pitchFamily="18" charset="0"/>
                <a:cs typeface="Arial" pitchFamily="34" charset="0"/>
              </a:rPr>
              <a:t>Figure 6</a:t>
            </a:r>
            <a:r>
              <a:rPr lang="en-US" sz="2900" dirty="0" smtClean="0">
                <a:latin typeface="Cambria" pitchFamily="18" charset="0"/>
                <a:cs typeface="Arial" pitchFamily="34" charset="0"/>
              </a:rPr>
              <a:t>. Relative abundance of all species found for each treatment. Native species are indicated with black type, and exotic species with white type.</a:t>
            </a:r>
            <a:endParaRPr lang="en-US" sz="2900" dirty="0">
              <a:latin typeface="Cambria" pitchFamily="18" charset="0"/>
              <a:cs typeface="Arial" pitchFamily="34" charset="0"/>
            </a:endParaRPr>
          </a:p>
        </p:txBody>
      </p:sp>
      <p:sp>
        <p:nvSpPr>
          <p:cNvPr id="47" name="TextBox 46"/>
          <p:cNvSpPr txBox="1"/>
          <p:nvPr/>
        </p:nvSpPr>
        <p:spPr>
          <a:xfrm>
            <a:off x="18931004" y="17655382"/>
            <a:ext cx="6428232" cy="1431161"/>
          </a:xfrm>
          <a:prstGeom prst="rect">
            <a:avLst/>
          </a:prstGeom>
          <a:solidFill>
            <a:schemeClr val="bg2">
              <a:lumMod val="75000"/>
            </a:schemeClr>
          </a:solidFill>
        </p:spPr>
        <p:txBody>
          <a:bodyPr wrap="square" rtlCol="0">
            <a:spAutoFit/>
          </a:bodyPr>
          <a:lstStyle/>
          <a:p>
            <a:r>
              <a:rPr lang="en-US" sz="2900" i="1" dirty="0" smtClean="0">
                <a:latin typeface="Cambria" pitchFamily="18" charset="0"/>
                <a:cs typeface="Arial" pitchFamily="34" charset="0"/>
              </a:rPr>
              <a:t>Table 1</a:t>
            </a:r>
            <a:r>
              <a:rPr lang="en-US" sz="2900" dirty="0" smtClean="0">
                <a:latin typeface="Cambria" pitchFamily="18" charset="0"/>
                <a:cs typeface="Arial" pitchFamily="34" charset="0"/>
              </a:rPr>
              <a:t>. Earthworm diversity increases following privet removal, returning to reference levels </a:t>
            </a:r>
            <a:endParaRPr lang="en-US" sz="2900" dirty="0">
              <a:latin typeface="Cambria" pitchFamily="18" charset="0"/>
              <a:cs typeface="Arial"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9903" y="32069416"/>
            <a:ext cx="7079993" cy="4918216"/>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8385" y="32588716"/>
            <a:ext cx="6726382" cy="4398818"/>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81557" y="5068267"/>
            <a:ext cx="6486144" cy="3919728"/>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52258" y="5072259"/>
            <a:ext cx="6321552" cy="3864864"/>
          </a:xfrm>
          <a:prstGeom prst="rect">
            <a:avLst/>
          </a:prstGeom>
        </p:spPr>
      </p:pic>
      <p:sp>
        <p:nvSpPr>
          <p:cNvPr id="38" name="TextBox 37"/>
          <p:cNvSpPr txBox="1"/>
          <p:nvPr/>
        </p:nvSpPr>
        <p:spPr>
          <a:xfrm>
            <a:off x="3315712" y="19686531"/>
            <a:ext cx="7948694" cy="538609"/>
          </a:xfrm>
          <a:prstGeom prst="rect">
            <a:avLst/>
          </a:prstGeom>
          <a:solidFill>
            <a:schemeClr val="bg2">
              <a:lumMod val="75000"/>
            </a:schemeClr>
          </a:solidFill>
        </p:spPr>
        <p:txBody>
          <a:bodyPr wrap="square" rtlCol="0">
            <a:spAutoFit/>
          </a:bodyPr>
          <a:lstStyle/>
          <a:p>
            <a:r>
              <a:rPr lang="en-US" sz="2900" i="1" dirty="0" smtClean="0">
                <a:latin typeface="Cambria" pitchFamily="18" charset="0"/>
                <a:cs typeface="Arial" pitchFamily="34" charset="0"/>
              </a:rPr>
              <a:t>Figure 1</a:t>
            </a:r>
            <a:r>
              <a:rPr lang="en-US" sz="2900" dirty="0" smtClean="0">
                <a:latin typeface="Cambria" pitchFamily="18" charset="0"/>
                <a:cs typeface="Arial" pitchFamily="34" charset="0"/>
              </a:rPr>
              <a:t>. Site before and after privet removal </a:t>
            </a:r>
            <a:endParaRPr lang="en-US" sz="2900" dirty="0">
              <a:latin typeface="Cambria" pitchFamily="18" charset="0"/>
              <a:cs typeface="Arial" pitchFamily="34" charset="0"/>
            </a:endParaRPr>
          </a:p>
        </p:txBody>
      </p:sp>
      <p:pic>
        <p:nvPicPr>
          <p:cNvPr id="1026" name="Picture 2" descr="http://blackbear.ecology.uga.edu/gradsurvey/images/Odum_logoCMYK.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817830" y="2614001"/>
            <a:ext cx="4496465" cy="149680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6111515" y="1840867"/>
            <a:ext cx="2307892" cy="2322431"/>
            <a:chOff x="25857304" y="1373204"/>
            <a:chExt cx="2649687" cy="2695501"/>
          </a:xfrm>
        </p:grpSpPr>
        <p:sp>
          <p:nvSpPr>
            <p:cNvPr id="3" name="TextBox 2"/>
            <p:cNvSpPr txBox="1"/>
            <p:nvPr/>
          </p:nvSpPr>
          <p:spPr>
            <a:xfrm>
              <a:off x="25857304" y="1373204"/>
              <a:ext cx="2649687" cy="2695501"/>
            </a:xfrm>
            <a:prstGeom prst="rect">
              <a:avLst/>
            </a:prstGeom>
            <a:solidFill>
              <a:schemeClr val="bg1"/>
            </a:solidFill>
          </p:spPr>
          <p:txBody>
            <a:bodyPr wrap="square" rtlCol="0">
              <a:spAutoFit/>
            </a:bodyPr>
            <a:lstStyle/>
            <a:p>
              <a:endParaRPr lang="en-US" dirty="0"/>
            </a:p>
          </p:txBody>
        </p:sp>
        <p:pic>
          <p:nvPicPr>
            <p:cNvPr id="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111515" y="1488769"/>
              <a:ext cx="2127286" cy="248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6204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5982</TotalTime>
  <Words>715</Words>
  <Application>Microsoft Office PowerPoint</Application>
  <PresentationFormat>Custom</PresentationFormat>
  <Paragraphs>109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Georgia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Everyday User2</dc:creator>
  <cp:lastModifiedBy>ewenk</cp:lastModifiedBy>
  <cp:revision>271</cp:revision>
  <dcterms:created xsi:type="dcterms:W3CDTF">2011-01-23T23:56:54Z</dcterms:created>
  <dcterms:modified xsi:type="dcterms:W3CDTF">2012-05-24T18:27:29Z</dcterms:modified>
</cp:coreProperties>
</file>